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3"/>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4" r:id="rId14"/>
    <p:sldId id="295" r:id="rId15"/>
    <p:sldId id="296" r:id="rId16"/>
    <p:sldId id="297" r:id="rId17"/>
    <p:sldId id="298" r:id="rId18"/>
    <p:sldId id="299" r:id="rId19"/>
    <p:sldId id="300" r:id="rId20"/>
    <p:sldId id="301" r:id="rId21"/>
    <p:sldId id="306" r:id="rId22"/>
    <p:sldId id="307" r:id="rId23"/>
    <p:sldId id="304" r:id="rId24"/>
    <p:sldId id="305" r:id="rId25"/>
    <p:sldId id="326" r:id="rId26"/>
    <p:sldId id="309" r:id="rId27"/>
    <p:sldId id="327" r:id="rId28"/>
    <p:sldId id="313" r:id="rId29"/>
    <p:sldId id="314" r:id="rId30"/>
    <p:sldId id="315" r:id="rId31"/>
    <p:sldId id="316" r:id="rId32"/>
    <p:sldId id="317" r:id="rId33"/>
    <p:sldId id="319" r:id="rId34"/>
    <p:sldId id="318" r:id="rId35"/>
    <p:sldId id="324" r:id="rId36"/>
    <p:sldId id="325" r:id="rId37"/>
    <p:sldId id="320" r:id="rId38"/>
    <p:sldId id="321" r:id="rId39"/>
    <p:sldId id="322" r:id="rId40"/>
    <p:sldId id="323" r:id="rId41"/>
    <p:sldId id="280" r:id="rId4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DADA39C9-C5A9-4951-9E4A-BC2AF6909C2E}" type="datetimeFigureOut">
              <a:rPr lang="en-US" smtClean="0"/>
              <a:t>1/31/2015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6F114818-2E56-4682-9621-1CFA91B50A6D}" type="slidenum">
              <a:rPr lang="en-US" smtClean="0"/>
              <a:t>‹#›</a:t>
            </a:fld>
            <a:endParaRPr lang="en-US"/>
          </a:p>
        </p:txBody>
      </p:sp>
    </p:spTree>
    <p:extLst>
      <p:ext uri="{BB962C8B-B14F-4D97-AF65-F5344CB8AC3E}">
        <p14:creationId xmlns:p14="http://schemas.microsoft.com/office/powerpoint/2010/main" val="3816853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14818-2E56-4682-9621-1CFA91B50A6D}" type="slidenum">
              <a:rPr lang="en-US" smtClean="0"/>
              <a:t>7</a:t>
            </a:fld>
            <a:endParaRPr lang="en-US"/>
          </a:p>
        </p:txBody>
      </p:sp>
    </p:spTree>
    <p:extLst>
      <p:ext uri="{BB962C8B-B14F-4D97-AF65-F5344CB8AC3E}">
        <p14:creationId xmlns:p14="http://schemas.microsoft.com/office/powerpoint/2010/main" val="356864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5A78A-12C6-4F63-A232-DBF30129DEF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300807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5A78A-12C6-4F63-A232-DBF30129DEF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204636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5A78A-12C6-4F63-A232-DBF30129DEF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42849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5A78A-12C6-4F63-A232-DBF30129DEF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93304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5A78A-12C6-4F63-A232-DBF30129DEF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62149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5A78A-12C6-4F63-A232-DBF30129DEF5}"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181670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5A78A-12C6-4F63-A232-DBF30129DEF5}" type="datetimeFigureOut">
              <a:rPr lang="en-US" smtClean="0"/>
              <a:t>1/31/2015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71295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5A78A-12C6-4F63-A232-DBF30129DEF5}" type="datetimeFigureOut">
              <a:rPr lang="en-US" smtClean="0"/>
              <a:t>1/31/2015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165557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5A78A-12C6-4F63-A232-DBF30129DEF5}" type="datetimeFigureOut">
              <a:rPr lang="en-US" smtClean="0"/>
              <a:t>1/31/2015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107327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5A78A-12C6-4F63-A232-DBF30129DEF5}"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193244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5A78A-12C6-4F63-A232-DBF30129DEF5}"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C5C8D-7603-4B1C-91E6-E836A99D2DFA}" type="slidenum">
              <a:rPr lang="en-US" smtClean="0"/>
              <a:t>‹#›</a:t>
            </a:fld>
            <a:endParaRPr lang="en-US"/>
          </a:p>
        </p:txBody>
      </p:sp>
    </p:spTree>
    <p:extLst>
      <p:ext uri="{BB962C8B-B14F-4D97-AF65-F5344CB8AC3E}">
        <p14:creationId xmlns:p14="http://schemas.microsoft.com/office/powerpoint/2010/main" val="146645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5A78A-12C6-4F63-A232-DBF30129DEF5}" type="datetimeFigureOut">
              <a:rPr lang="en-US" smtClean="0"/>
              <a:t>1/31/2015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C5C8D-7603-4B1C-91E6-E836A99D2DFA}" type="slidenum">
              <a:rPr lang="en-US" smtClean="0"/>
              <a:t>‹#›</a:t>
            </a:fld>
            <a:endParaRPr lang="en-US"/>
          </a:p>
        </p:txBody>
      </p:sp>
    </p:spTree>
    <p:extLst>
      <p:ext uri="{BB962C8B-B14F-4D97-AF65-F5344CB8AC3E}">
        <p14:creationId xmlns:p14="http://schemas.microsoft.com/office/powerpoint/2010/main" val="358619896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dondstuart@gmail.com" TargetMode="External"/><Relationship Id="rId2" Type="http://schemas.openxmlformats.org/officeDocument/2006/relationships/hyperlink" Target="http://www.donstuart.net/" TargetMode="Externa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Documents\1 - FARMERS &amp; ENVIRONMENTALISTS\Selling my work\Website\1 - NRCSIA0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6" y="14937"/>
            <a:ext cx="9236825"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69651"/>
            <a:ext cx="7543800" cy="800219"/>
          </a:xfrm>
          <a:prstGeom prst="rect">
            <a:avLst/>
          </a:prstGeom>
          <a:noFill/>
        </p:spPr>
        <p:txBody>
          <a:bodyPr wrap="square" rtlCol="0">
            <a:spAutoFit/>
          </a:bodyPr>
          <a:lstStyle/>
          <a:p>
            <a:pPr algn="ctr"/>
            <a:r>
              <a:rPr lang="en-US" sz="2800" b="1" dirty="0" smtClean="0"/>
              <a:t>National Association of Conservation Districts</a:t>
            </a:r>
          </a:p>
          <a:p>
            <a:pPr algn="ctr"/>
            <a:r>
              <a:rPr lang="en-US" b="1" dirty="0" smtClean="0"/>
              <a:t>New Orleans – February 2, 2015</a:t>
            </a:r>
            <a:endParaRPr lang="en-US" b="1" dirty="0"/>
          </a:p>
        </p:txBody>
      </p:sp>
      <p:sp>
        <p:nvSpPr>
          <p:cNvPr id="6" name="TextBox 5"/>
          <p:cNvSpPr txBox="1"/>
          <p:nvPr/>
        </p:nvSpPr>
        <p:spPr>
          <a:xfrm>
            <a:off x="161405" y="2667000"/>
            <a:ext cx="8763000" cy="3508653"/>
          </a:xfrm>
          <a:prstGeom prst="rect">
            <a:avLst/>
          </a:prstGeom>
          <a:noFill/>
        </p:spPr>
        <p:txBody>
          <a:bodyPr wrap="square" rtlCol="0">
            <a:spAutoFit/>
          </a:bodyPr>
          <a:lstStyle/>
          <a:p>
            <a:pPr algn="ctr"/>
            <a:r>
              <a:rPr lang="en-US" sz="4500" b="1" dirty="0" smtClean="0">
                <a:solidFill>
                  <a:srgbClr val="FFFF00"/>
                </a:solidFill>
              </a:rPr>
              <a:t>Why Farmers and Environmentalists Need Each Other</a:t>
            </a:r>
          </a:p>
          <a:p>
            <a:pPr algn="ctr"/>
            <a:endParaRPr lang="en-US" sz="3200" b="1" dirty="0" smtClean="0">
              <a:solidFill>
                <a:srgbClr val="FFFF00"/>
              </a:solidFill>
            </a:endParaRPr>
          </a:p>
          <a:p>
            <a:pPr algn="ctr"/>
            <a:r>
              <a:rPr lang="en-US" sz="3200" b="1" dirty="0" smtClean="0">
                <a:solidFill>
                  <a:srgbClr val="FFFF00"/>
                </a:solidFill>
              </a:rPr>
              <a:t>Don  Stuart</a:t>
            </a:r>
          </a:p>
          <a:p>
            <a:pPr algn="ctr"/>
            <a:r>
              <a:rPr lang="en-US" sz="2400" b="1" dirty="0" smtClean="0">
                <a:solidFill>
                  <a:srgbClr val="FFFF00"/>
                </a:solidFill>
              </a:rPr>
              <a:t>www.donstuart.net</a:t>
            </a:r>
          </a:p>
          <a:p>
            <a:pPr algn="ctr"/>
            <a:endParaRPr lang="en-US" sz="4400" b="1" dirty="0" smtClean="0"/>
          </a:p>
        </p:txBody>
      </p:sp>
      <p:sp>
        <p:nvSpPr>
          <p:cNvPr id="2" name="TextBox 1"/>
          <p:cNvSpPr txBox="1"/>
          <p:nvPr/>
        </p:nvSpPr>
        <p:spPr>
          <a:xfrm>
            <a:off x="0" y="6466551"/>
            <a:ext cx="23622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Tree>
    <p:extLst>
      <p:ext uri="{BB962C8B-B14F-4D97-AF65-F5344CB8AC3E}">
        <p14:creationId xmlns:p14="http://schemas.microsoft.com/office/powerpoint/2010/main" val="2115809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wner\Documents\Documents\1 - FARMERS &amp; ENVIRONMENTALISTS\Selling my work\Website\2 - p0772932414.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6667" t="15369" r="-1010"/>
          <a:stretch/>
        </p:blipFill>
        <p:spPr bwMode="auto">
          <a:xfrm>
            <a:off x="0" y="0"/>
            <a:ext cx="9254836" cy="69422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69718" y="76200"/>
            <a:ext cx="8915400" cy="1981200"/>
          </a:xfrm>
        </p:spPr>
        <p:txBody>
          <a:bodyPr>
            <a:normAutofit/>
          </a:bodyPr>
          <a:lstStyle/>
          <a:p>
            <a:r>
              <a:rPr lang="en-US" sz="2700" u="sng" dirty="0" smtClean="0"/>
              <a:t>The Case for Cooperation</a:t>
            </a:r>
            <a:r>
              <a:rPr lang="en-US" sz="2700" dirty="0" smtClean="0"/>
              <a:t>:</a:t>
            </a:r>
            <a:br>
              <a:rPr lang="en-US" sz="2700" dirty="0" smtClean="0"/>
            </a:br>
            <a:r>
              <a:rPr lang="en-US" dirty="0" smtClean="0"/>
              <a:t>An Inevitable Farmer- Environmentalist Relationship</a:t>
            </a:r>
            <a:endParaRPr lang="en-US" dirty="0"/>
          </a:p>
        </p:txBody>
      </p:sp>
      <p:sp>
        <p:nvSpPr>
          <p:cNvPr id="4" name="Content Placeholder 2"/>
          <p:cNvSpPr>
            <a:spLocks noGrp="1"/>
          </p:cNvSpPr>
          <p:nvPr>
            <p:ph idx="1"/>
          </p:nvPr>
        </p:nvSpPr>
        <p:spPr>
          <a:xfrm>
            <a:off x="946959" y="2362200"/>
            <a:ext cx="7239000" cy="3200400"/>
          </a:xfrm>
        </p:spPr>
        <p:txBody>
          <a:bodyPr>
            <a:normAutofit lnSpcReduction="10000"/>
          </a:bodyPr>
          <a:lstStyle/>
          <a:p>
            <a:r>
              <a:rPr lang="en-US" dirty="0" smtClean="0"/>
              <a:t>2 million farms in U.S.</a:t>
            </a:r>
          </a:p>
          <a:p>
            <a:r>
              <a:rPr lang="en-US" dirty="0" smtClean="0"/>
              <a:t>50% of U.S. land </a:t>
            </a:r>
            <a:r>
              <a:rPr lang="en-US" dirty="0"/>
              <a:t>b</a:t>
            </a:r>
            <a:r>
              <a:rPr lang="en-US" dirty="0" smtClean="0"/>
              <a:t>ase in agriculture</a:t>
            </a:r>
          </a:p>
          <a:p>
            <a:r>
              <a:rPr lang="en-US" dirty="0" smtClean="0"/>
              <a:t>Farms use 80% of nation’s fresh water</a:t>
            </a:r>
          </a:p>
          <a:p>
            <a:r>
              <a:rPr lang="en-US" dirty="0" smtClean="0"/>
              <a:t>Profound impacts on the environment</a:t>
            </a:r>
          </a:p>
          <a:p>
            <a:pPr marL="0" indent="0">
              <a:buNone/>
            </a:pPr>
            <a:endParaRPr lang="en-US" sz="1900" dirty="0" smtClean="0"/>
          </a:p>
          <a:p>
            <a:pPr marL="0" indent="0" algn="ctr">
              <a:buNone/>
            </a:pPr>
            <a:r>
              <a:rPr lang="en-US" dirty="0" smtClean="0"/>
              <a:t>Will they fight or will they cooperate?</a:t>
            </a:r>
            <a:endParaRPr lang="en-US" dirty="0"/>
          </a:p>
        </p:txBody>
      </p:sp>
      <p:sp>
        <p:nvSpPr>
          <p:cNvPr id="5" name="TextBox 4"/>
          <p:cNvSpPr txBox="1"/>
          <p:nvPr/>
        </p:nvSpPr>
        <p:spPr>
          <a:xfrm>
            <a:off x="6400800" y="5867400"/>
            <a:ext cx="2514600" cy="769441"/>
          </a:xfrm>
          <a:prstGeom prst="rect">
            <a:avLst/>
          </a:prstGeom>
          <a:noFill/>
        </p:spPr>
        <p:txBody>
          <a:bodyPr wrap="square" rtlCol="0">
            <a:spAutoFit/>
          </a:bodyPr>
          <a:lstStyle/>
          <a:p>
            <a:r>
              <a:rPr lang="en-US" sz="2400" b="1" dirty="0" smtClean="0"/>
              <a:t>Don Stuart</a:t>
            </a:r>
          </a:p>
          <a:p>
            <a:r>
              <a:rPr lang="en-US" sz="2000" b="1" dirty="0" smtClean="0"/>
              <a:t>www.donstuart.net</a:t>
            </a:r>
          </a:p>
        </p:txBody>
      </p:sp>
    </p:spTree>
    <p:extLst>
      <p:ext uri="{BB962C8B-B14F-4D97-AF65-F5344CB8AC3E}">
        <p14:creationId xmlns:p14="http://schemas.microsoft.com/office/powerpoint/2010/main" val="197714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Owner\Documents\Documents\1 - FARMERS &amp; ENVIRONMENTALISTS\Selling my work\Website\5 - NRCSIA990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35"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521519"/>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
        <p:nvSpPr>
          <p:cNvPr id="4" name="TextBox 3"/>
          <p:cNvSpPr txBox="1"/>
          <p:nvPr/>
        </p:nvSpPr>
        <p:spPr>
          <a:xfrm>
            <a:off x="5943600" y="6283759"/>
            <a:ext cx="2819400" cy="369332"/>
          </a:xfrm>
          <a:prstGeom prst="rect">
            <a:avLst/>
          </a:prstGeom>
          <a:noFill/>
        </p:spPr>
        <p:txBody>
          <a:bodyPr wrap="square" rtlCol="0">
            <a:spAutoFit/>
          </a:bodyPr>
          <a:lstStyle/>
          <a:p>
            <a:r>
              <a:rPr lang="en-US" b="1" dirty="0" smtClean="0">
                <a:solidFill>
                  <a:srgbClr val="FFFF00"/>
                </a:solidFill>
              </a:rPr>
              <a:t>Ag’s Environmental Risks</a:t>
            </a:r>
            <a:endParaRPr lang="en-US" b="1" dirty="0">
              <a:solidFill>
                <a:srgbClr val="FFFF00"/>
              </a:solidFill>
            </a:endParaRPr>
          </a:p>
        </p:txBody>
      </p:sp>
    </p:spTree>
    <p:extLst>
      <p:ext uri="{BB962C8B-B14F-4D97-AF65-F5344CB8AC3E}">
        <p14:creationId xmlns:p14="http://schemas.microsoft.com/office/powerpoint/2010/main" val="345864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Owner\Documents\Documents\1 - FARMERS &amp; ENVIRONMENTALISTS\Selling my work\Website\5 - NRCSIA99079.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4335"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981" y="762000"/>
            <a:ext cx="8880764" cy="1077218"/>
          </a:xfrm>
          <a:prstGeom prst="rect">
            <a:avLst/>
          </a:prstGeom>
        </p:spPr>
        <p:txBody>
          <a:bodyPr wrap="square">
            <a:spAutoFit/>
          </a:bodyPr>
          <a:lstStyle/>
          <a:p>
            <a:pPr algn="ctr"/>
            <a:r>
              <a:rPr lang="en-US" sz="2400" u="sng" dirty="0">
                <a:solidFill>
                  <a:prstClr val="black"/>
                </a:solidFill>
                <a:ea typeface="+mj-ea"/>
                <a:cs typeface="+mj-cs"/>
              </a:rPr>
              <a:t>The Case for Cooperation</a:t>
            </a:r>
            <a:r>
              <a:rPr lang="en-US" sz="2400" dirty="0">
                <a:solidFill>
                  <a:prstClr val="black"/>
                </a:solidFill>
                <a:ea typeface="+mj-ea"/>
                <a:cs typeface="+mj-cs"/>
              </a:rPr>
              <a:t>:</a:t>
            </a:r>
            <a:br>
              <a:rPr lang="en-US" sz="2400" dirty="0">
                <a:solidFill>
                  <a:prstClr val="black"/>
                </a:solidFill>
                <a:ea typeface="+mj-ea"/>
                <a:cs typeface="+mj-cs"/>
              </a:rPr>
            </a:br>
            <a:r>
              <a:rPr lang="en-US" sz="4000" dirty="0" smtClean="0">
                <a:solidFill>
                  <a:prstClr val="black"/>
                </a:solidFill>
                <a:ea typeface="+mj-ea"/>
                <a:cs typeface="+mj-cs"/>
              </a:rPr>
              <a:t>Agriculture’s Environmental Risks</a:t>
            </a:r>
            <a:endParaRPr lang="en-US" sz="4000" dirty="0"/>
          </a:p>
        </p:txBody>
      </p:sp>
      <p:sp>
        <p:nvSpPr>
          <p:cNvPr id="4" name="Content Placeholder 2"/>
          <p:cNvSpPr>
            <a:spLocks noGrp="1"/>
          </p:cNvSpPr>
          <p:nvPr>
            <p:ph idx="1"/>
          </p:nvPr>
        </p:nvSpPr>
        <p:spPr>
          <a:xfrm>
            <a:off x="96981" y="2057400"/>
            <a:ext cx="8901545" cy="4038600"/>
          </a:xfrm>
        </p:spPr>
        <p:txBody>
          <a:bodyPr>
            <a:normAutofit lnSpcReduction="10000"/>
          </a:bodyPr>
          <a:lstStyle/>
          <a:p>
            <a:r>
              <a:rPr lang="en-US" dirty="0" smtClean="0"/>
              <a:t>Water Quality:</a:t>
            </a:r>
          </a:p>
          <a:p>
            <a:pPr lvl="1"/>
            <a:r>
              <a:rPr lang="en-US" sz="2400" dirty="0" smtClean="0"/>
              <a:t>Runoff of nutrients, pesticides, and sediment</a:t>
            </a:r>
          </a:p>
          <a:p>
            <a:r>
              <a:rPr lang="en-US" dirty="0" smtClean="0"/>
              <a:t>Air Quality:</a:t>
            </a:r>
          </a:p>
          <a:p>
            <a:pPr lvl="1"/>
            <a:r>
              <a:rPr lang="en-US" sz="2400" dirty="0" smtClean="0"/>
              <a:t>Climate impacts from fertilizers &amp; livestock methane</a:t>
            </a:r>
          </a:p>
          <a:p>
            <a:r>
              <a:rPr lang="en-US" dirty="0" smtClean="0"/>
              <a:t>Wildlife Habitat:</a:t>
            </a:r>
          </a:p>
          <a:p>
            <a:pPr lvl="1"/>
            <a:r>
              <a:rPr lang="en-US" sz="2400" dirty="0" smtClean="0"/>
              <a:t>Displaced wildlife, blocked migration, fish habitat</a:t>
            </a:r>
          </a:p>
          <a:p>
            <a:r>
              <a:rPr lang="en-US" dirty="0" smtClean="0"/>
              <a:t>Human Health:</a:t>
            </a:r>
          </a:p>
          <a:p>
            <a:pPr lvl="1"/>
            <a:r>
              <a:rPr lang="en-US" sz="2400" dirty="0" smtClean="0"/>
              <a:t>E-coli, pesticides</a:t>
            </a:r>
          </a:p>
          <a:p>
            <a:pPr lvl="1"/>
            <a:endParaRPr lang="en-US" dirty="0"/>
          </a:p>
        </p:txBody>
      </p:sp>
      <p:sp>
        <p:nvSpPr>
          <p:cNvPr id="5" name="Rectangle 4"/>
          <p:cNvSpPr/>
          <p:nvPr/>
        </p:nvSpPr>
        <p:spPr>
          <a:xfrm>
            <a:off x="6477000" y="5867400"/>
            <a:ext cx="2514600" cy="769441"/>
          </a:xfrm>
          <a:prstGeom prst="rect">
            <a:avLst/>
          </a:prstGeom>
        </p:spPr>
        <p:txBody>
          <a:bodyPr wrap="square">
            <a:spAutoFit/>
          </a:bodyPr>
          <a:lstStyle/>
          <a:p>
            <a:pPr lvl="0"/>
            <a:r>
              <a:rPr lang="en-US" sz="2400" b="1" dirty="0">
                <a:solidFill>
                  <a:prstClr val="black"/>
                </a:solidFill>
              </a:rPr>
              <a:t>Don Stuart</a:t>
            </a:r>
          </a:p>
          <a:p>
            <a:pPr lvl="0"/>
            <a:r>
              <a:rPr lang="en-US" sz="2000" b="1" dirty="0">
                <a:solidFill>
                  <a:prstClr val="black"/>
                </a:solidFill>
              </a:rPr>
              <a:t>www.donstuart.net</a:t>
            </a:r>
          </a:p>
        </p:txBody>
      </p:sp>
    </p:spTree>
    <p:extLst>
      <p:ext uri="{BB962C8B-B14F-4D97-AF65-F5344CB8AC3E}">
        <p14:creationId xmlns:p14="http://schemas.microsoft.com/office/powerpoint/2010/main" val="283237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wner\Documents\Documents\1 - FARMERS &amp; ENVIRONMENTALISTS\Selling my work\Website\8 - NRCSSD01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709" y="6466594"/>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
        <p:nvSpPr>
          <p:cNvPr id="4" name="TextBox 3"/>
          <p:cNvSpPr txBox="1"/>
          <p:nvPr/>
        </p:nvSpPr>
        <p:spPr>
          <a:xfrm>
            <a:off x="4953000" y="6324600"/>
            <a:ext cx="3886200" cy="369332"/>
          </a:xfrm>
          <a:prstGeom prst="rect">
            <a:avLst/>
          </a:prstGeom>
          <a:noFill/>
        </p:spPr>
        <p:txBody>
          <a:bodyPr wrap="square" rtlCol="0">
            <a:spAutoFit/>
          </a:bodyPr>
          <a:lstStyle/>
          <a:p>
            <a:r>
              <a:rPr lang="en-US" b="1" dirty="0" smtClean="0">
                <a:solidFill>
                  <a:srgbClr val="FFFF00"/>
                </a:solidFill>
              </a:rPr>
              <a:t>Farms Vulnerable to Regulation</a:t>
            </a:r>
            <a:endParaRPr lang="en-US" b="1" dirty="0">
              <a:solidFill>
                <a:srgbClr val="FFFF00"/>
              </a:solidFill>
            </a:endParaRPr>
          </a:p>
        </p:txBody>
      </p:sp>
    </p:spTree>
    <p:extLst>
      <p:ext uri="{BB962C8B-B14F-4D97-AF65-F5344CB8AC3E}">
        <p14:creationId xmlns:p14="http://schemas.microsoft.com/office/powerpoint/2010/main" val="4234625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wner\Documents\Documents\1 - FARMERS &amp; ENVIRONMENTALISTS\Selling my work\Website\8 - NRCSSD01045.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52400" y="228600"/>
            <a:ext cx="8839200" cy="1600200"/>
          </a:xfrm>
        </p:spPr>
        <p:txBody>
          <a:bodyPr>
            <a:normAutofit/>
          </a:bodyPr>
          <a:lstStyle/>
          <a:p>
            <a:r>
              <a:rPr lang="en-US" sz="2400" u="sng" dirty="0" smtClean="0"/>
              <a:t>The Case for Cooperation</a:t>
            </a:r>
            <a:r>
              <a:rPr lang="en-US" sz="2400" dirty="0" smtClean="0"/>
              <a:t>:</a:t>
            </a:r>
            <a:br>
              <a:rPr lang="en-US" sz="2400" dirty="0" smtClean="0"/>
            </a:br>
            <a:r>
              <a:rPr lang="en-US" sz="4000" dirty="0" smtClean="0"/>
              <a:t>Farm Vulnerability to Regulation</a:t>
            </a:r>
            <a:endParaRPr lang="en-US" sz="2400" dirty="0"/>
          </a:p>
        </p:txBody>
      </p:sp>
      <p:sp>
        <p:nvSpPr>
          <p:cNvPr id="4" name="Content Placeholder 2"/>
          <p:cNvSpPr>
            <a:spLocks noGrp="1"/>
          </p:cNvSpPr>
          <p:nvPr>
            <p:ph idx="1"/>
          </p:nvPr>
        </p:nvSpPr>
        <p:spPr>
          <a:xfrm>
            <a:off x="1371600" y="1905000"/>
            <a:ext cx="6400800" cy="3657600"/>
          </a:xfrm>
        </p:spPr>
        <p:txBody>
          <a:bodyPr>
            <a:normAutofit lnSpcReduction="10000"/>
          </a:bodyPr>
          <a:lstStyle/>
          <a:p>
            <a:r>
              <a:rPr lang="en-US" dirty="0" smtClean="0"/>
              <a:t>Ag </a:t>
            </a:r>
            <a:r>
              <a:rPr lang="en-US" u="sng" dirty="0" smtClean="0"/>
              <a:t>can</a:t>
            </a:r>
            <a:r>
              <a:rPr lang="en-US" dirty="0" smtClean="0"/>
              <a:t> be regulated</a:t>
            </a:r>
          </a:p>
          <a:p>
            <a:pPr lvl="1"/>
            <a:r>
              <a:rPr lang="en-US" sz="2400" dirty="0" smtClean="0"/>
              <a:t>Farm practice legislation</a:t>
            </a:r>
          </a:p>
          <a:p>
            <a:r>
              <a:rPr lang="en-US" dirty="0"/>
              <a:t>Unique landscapes, crops, and circumstances</a:t>
            </a:r>
          </a:p>
          <a:p>
            <a:r>
              <a:rPr lang="en-US" dirty="0" smtClean="0"/>
              <a:t>Small, family businesses</a:t>
            </a:r>
          </a:p>
          <a:p>
            <a:r>
              <a:rPr lang="en-US" dirty="0"/>
              <a:t>Multinational food conglomerates</a:t>
            </a:r>
          </a:p>
          <a:p>
            <a:r>
              <a:rPr lang="en-US" dirty="0" smtClean="0"/>
              <a:t>Unforgiving Global marketplace</a:t>
            </a:r>
          </a:p>
        </p:txBody>
      </p:sp>
      <p:sp>
        <p:nvSpPr>
          <p:cNvPr id="5" name="Rectangle 4"/>
          <p:cNvSpPr/>
          <p:nvPr/>
        </p:nvSpPr>
        <p:spPr>
          <a:xfrm>
            <a:off x="6553200" y="5943600"/>
            <a:ext cx="2438400" cy="769441"/>
          </a:xfrm>
          <a:prstGeom prst="rect">
            <a:avLst/>
          </a:prstGeom>
        </p:spPr>
        <p:txBody>
          <a:bodyPr wrap="square">
            <a:spAutoFit/>
          </a:bodyPr>
          <a:lstStyle/>
          <a:p>
            <a:pPr lvl="0"/>
            <a:r>
              <a:rPr lang="en-US" sz="2400" b="1" dirty="0">
                <a:solidFill>
                  <a:prstClr val="black"/>
                </a:solidFill>
              </a:rPr>
              <a:t>Don Stuart</a:t>
            </a:r>
          </a:p>
          <a:p>
            <a:pPr lvl="0"/>
            <a:r>
              <a:rPr lang="en-US" sz="2000" b="1" dirty="0">
                <a:solidFill>
                  <a:prstClr val="black"/>
                </a:solidFill>
              </a:rPr>
              <a:t>www.donstuart.net</a:t>
            </a:r>
          </a:p>
        </p:txBody>
      </p:sp>
    </p:spTree>
    <p:extLst>
      <p:ext uri="{BB962C8B-B14F-4D97-AF65-F5344CB8AC3E}">
        <p14:creationId xmlns:p14="http://schemas.microsoft.com/office/powerpoint/2010/main" val="204668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Documents\1 - FARMERS &amp; ENVIRONMENTALISTS\00 - The Current Presentation\NRCSMN03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10476"/>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6521519"/>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
        <p:nvSpPr>
          <p:cNvPr id="4" name="TextBox 3"/>
          <p:cNvSpPr txBox="1"/>
          <p:nvPr/>
        </p:nvSpPr>
        <p:spPr>
          <a:xfrm>
            <a:off x="5029200" y="6324600"/>
            <a:ext cx="3810000" cy="369332"/>
          </a:xfrm>
          <a:prstGeom prst="rect">
            <a:avLst/>
          </a:prstGeom>
          <a:noFill/>
        </p:spPr>
        <p:txBody>
          <a:bodyPr wrap="square" rtlCol="0">
            <a:spAutoFit/>
          </a:bodyPr>
          <a:lstStyle/>
          <a:p>
            <a:r>
              <a:rPr lang="en-US" b="1" dirty="0" smtClean="0">
                <a:solidFill>
                  <a:srgbClr val="FFFF00"/>
                </a:solidFill>
              </a:rPr>
              <a:t>Lost Farms – Degraded Environment</a:t>
            </a:r>
            <a:endParaRPr lang="en-US" b="1" dirty="0">
              <a:solidFill>
                <a:srgbClr val="FFFF00"/>
              </a:solidFill>
            </a:endParaRPr>
          </a:p>
        </p:txBody>
      </p:sp>
    </p:spTree>
    <p:extLst>
      <p:ext uri="{BB962C8B-B14F-4D97-AF65-F5344CB8AC3E}">
        <p14:creationId xmlns:p14="http://schemas.microsoft.com/office/powerpoint/2010/main" val="87229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wner\Documents\Documents\1 - FARMERS &amp; ENVIRONMENTALISTS\00 - The Current Presentation\NRCSMN03002.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0476"/>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20782"/>
            <a:ext cx="9067800" cy="2078182"/>
          </a:xfrm>
        </p:spPr>
        <p:txBody>
          <a:bodyPr>
            <a:normAutofit/>
          </a:bodyPr>
          <a:lstStyle/>
          <a:p>
            <a:r>
              <a:rPr lang="en-US" sz="2400" u="sng" dirty="0" smtClean="0"/>
              <a:t>The Case for Cooperation</a:t>
            </a:r>
            <a:r>
              <a:rPr lang="en-US" sz="2400" dirty="0" smtClean="0"/>
              <a:t>:</a:t>
            </a:r>
            <a:br>
              <a:rPr lang="en-US" sz="2400" dirty="0" smtClean="0"/>
            </a:br>
            <a:r>
              <a:rPr lang="en-US" sz="4000" dirty="0" smtClean="0"/>
              <a:t>When Farms Disappear:</a:t>
            </a:r>
            <a:br>
              <a:rPr lang="en-US" sz="4000" dirty="0" smtClean="0"/>
            </a:br>
            <a:r>
              <a:rPr lang="en-US" sz="4000" dirty="0" smtClean="0"/>
              <a:t>Degraded Environment</a:t>
            </a:r>
            <a:endParaRPr lang="en-US" sz="2400" dirty="0"/>
          </a:p>
        </p:txBody>
      </p:sp>
      <p:sp>
        <p:nvSpPr>
          <p:cNvPr id="4" name="Content Placeholder 2"/>
          <p:cNvSpPr>
            <a:spLocks noGrp="1"/>
          </p:cNvSpPr>
          <p:nvPr>
            <p:ph idx="1"/>
          </p:nvPr>
        </p:nvSpPr>
        <p:spPr>
          <a:xfrm>
            <a:off x="0" y="2209800"/>
            <a:ext cx="9144000" cy="4495800"/>
          </a:xfrm>
        </p:spPr>
        <p:txBody>
          <a:bodyPr>
            <a:noAutofit/>
          </a:bodyPr>
          <a:lstStyle/>
          <a:p>
            <a:r>
              <a:rPr lang="en-US" dirty="0"/>
              <a:t>U</a:t>
            </a:r>
            <a:r>
              <a:rPr lang="en-US" dirty="0" smtClean="0"/>
              <a:t>rban water pollution</a:t>
            </a:r>
          </a:p>
          <a:p>
            <a:r>
              <a:rPr lang="en-US" dirty="0" smtClean="0"/>
              <a:t>Diminished plant uptake of surface water pollutants</a:t>
            </a:r>
          </a:p>
          <a:p>
            <a:r>
              <a:rPr lang="en-US" dirty="0" smtClean="0"/>
              <a:t>Greenhouse gasses from lost vegetative cover and increased transportation</a:t>
            </a:r>
          </a:p>
          <a:p>
            <a:r>
              <a:rPr lang="en-US" dirty="0" smtClean="0"/>
              <a:t>Lost aquifer recharge</a:t>
            </a:r>
          </a:p>
          <a:p>
            <a:r>
              <a:rPr lang="en-US" dirty="0" smtClean="0"/>
              <a:t>Increased flooding</a:t>
            </a:r>
          </a:p>
          <a:p>
            <a:r>
              <a:rPr lang="en-US" dirty="0" smtClean="0"/>
              <a:t>Lost wildlife habitat</a:t>
            </a:r>
          </a:p>
        </p:txBody>
      </p:sp>
      <p:sp>
        <p:nvSpPr>
          <p:cNvPr id="5" name="Rectangle 4"/>
          <p:cNvSpPr/>
          <p:nvPr/>
        </p:nvSpPr>
        <p:spPr>
          <a:xfrm>
            <a:off x="6400800" y="5943600"/>
            <a:ext cx="2514600" cy="769441"/>
          </a:xfrm>
          <a:prstGeom prst="rect">
            <a:avLst/>
          </a:prstGeom>
        </p:spPr>
        <p:txBody>
          <a:bodyPr wrap="square">
            <a:spAutoFit/>
          </a:bodyPr>
          <a:lstStyle/>
          <a:p>
            <a:pPr lvl="0"/>
            <a:r>
              <a:rPr lang="en-US" sz="2400" b="1" dirty="0">
                <a:solidFill>
                  <a:prstClr val="black"/>
                </a:solidFill>
              </a:rPr>
              <a:t>Don Stuart</a:t>
            </a:r>
          </a:p>
          <a:p>
            <a:pPr lvl="0"/>
            <a:r>
              <a:rPr lang="en-US" sz="2000" b="1" dirty="0">
                <a:solidFill>
                  <a:prstClr val="black"/>
                </a:solidFill>
              </a:rPr>
              <a:t>www.donstuart.net</a:t>
            </a:r>
          </a:p>
        </p:txBody>
      </p:sp>
    </p:spTree>
    <p:extLst>
      <p:ext uri="{BB962C8B-B14F-4D97-AF65-F5344CB8AC3E}">
        <p14:creationId xmlns:p14="http://schemas.microsoft.com/office/powerpoint/2010/main" val="450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27" y="6507665"/>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pic>
        <p:nvPicPr>
          <p:cNvPr id="2050" name="Picture 2" descr="C:\Users\Owner\Documents\Documents\1 - FARMERS &amp; ENVIRONMENTALISTS\00 - The Current Presentation\NRCSID88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89" r="8327" b="4394"/>
          <a:stretch/>
        </p:blipFill>
        <p:spPr bwMode="auto">
          <a:xfrm>
            <a:off x="6928" y="1"/>
            <a:ext cx="923405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494303"/>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
        <p:nvSpPr>
          <p:cNvPr id="6" name="TextBox 5"/>
          <p:cNvSpPr txBox="1"/>
          <p:nvPr/>
        </p:nvSpPr>
        <p:spPr>
          <a:xfrm>
            <a:off x="5334000" y="6324600"/>
            <a:ext cx="3505200" cy="369332"/>
          </a:xfrm>
          <a:prstGeom prst="rect">
            <a:avLst/>
          </a:prstGeom>
          <a:noFill/>
        </p:spPr>
        <p:txBody>
          <a:bodyPr wrap="square" rtlCol="0">
            <a:spAutoFit/>
          </a:bodyPr>
          <a:lstStyle/>
          <a:p>
            <a:r>
              <a:rPr lang="en-US" b="1" dirty="0" smtClean="0">
                <a:solidFill>
                  <a:srgbClr val="FFFF00"/>
                </a:solidFill>
              </a:rPr>
              <a:t>Lost Farms – Mitigation &amp; Lift</a:t>
            </a:r>
            <a:endParaRPr lang="en-US" b="1" dirty="0">
              <a:solidFill>
                <a:srgbClr val="FFFF00"/>
              </a:solidFill>
            </a:endParaRPr>
          </a:p>
        </p:txBody>
      </p:sp>
    </p:spTree>
    <p:extLst>
      <p:ext uri="{BB962C8B-B14F-4D97-AF65-F5344CB8AC3E}">
        <p14:creationId xmlns:p14="http://schemas.microsoft.com/office/powerpoint/2010/main" val="4099219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wner\Documents\Documents\1 - FARMERS &amp; ENVIRONMENTALISTS\00 - The Current Presentation\NRCSID88001.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289" r="8327" b="4394"/>
          <a:stretch/>
        </p:blipFill>
        <p:spPr bwMode="auto">
          <a:xfrm>
            <a:off x="6928" y="1"/>
            <a:ext cx="923405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228600"/>
            <a:ext cx="8991600" cy="1828800"/>
          </a:xfrm>
        </p:spPr>
        <p:txBody>
          <a:bodyPr>
            <a:normAutofit/>
          </a:bodyPr>
          <a:lstStyle/>
          <a:p>
            <a:r>
              <a:rPr lang="en-US" sz="2400" u="sng" dirty="0" smtClean="0"/>
              <a:t>The Case for Cooperation</a:t>
            </a:r>
            <a:r>
              <a:rPr lang="en-US" sz="2400" dirty="0" smtClean="0"/>
              <a:t>:</a:t>
            </a:r>
            <a:br>
              <a:rPr lang="en-US" sz="2400" dirty="0" smtClean="0"/>
            </a:br>
            <a:r>
              <a:rPr lang="en-US" sz="4000" dirty="0" smtClean="0"/>
              <a:t>When Farms Disappear: Lost Opportunities for Mitigation and Lift</a:t>
            </a:r>
            <a:endParaRPr lang="en-US" sz="2400" dirty="0"/>
          </a:p>
        </p:txBody>
      </p:sp>
      <p:sp>
        <p:nvSpPr>
          <p:cNvPr id="4" name="Content Placeholder 2"/>
          <p:cNvSpPr>
            <a:spLocks noGrp="1"/>
          </p:cNvSpPr>
          <p:nvPr>
            <p:ph idx="1"/>
          </p:nvPr>
        </p:nvSpPr>
        <p:spPr>
          <a:xfrm>
            <a:off x="304799" y="2244436"/>
            <a:ext cx="8839201" cy="4003964"/>
          </a:xfrm>
        </p:spPr>
        <p:txBody>
          <a:bodyPr>
            <a:normAutofit lnSpcReduction="10000"/>
          </a:bodyPr>
          <a:lstStyle/>
          <a:p>
            <a:r>
              <a:rPr lang="en-US" dirty="0"/>
              <a:t>W</a:t>
            </a:r>
            <a:r>
              <a:rPr lang="en-US" dirty="0" smtClean="0"/>
              <a:t>ater quality</a:t>
            </a:r>
          </a:p>
          <a:p>
            <a:pPr lvl="1"/>
            <a:r>
              <a:rPr lang="en-US" sz="2400" dirty="0" smtClean="0"/>
              <a:t>Crop rotation, contour farming, buffer strips, cover crops</a:t>
            </a:r>
          </a:p>
          <a:p>
            <a:r>
              <a:rPr lang="en-US" dirty="0" smtClean="0"/>
              <a:t>Greenhouse gas offsets</a:t>
            </a:r>
          </a:p>
          <a:p>
            <a:pPr lvl="1"/>
            <a:r>
              <a:rPr lang="en-US" sz="2400" dirty="0" smtClean="0"/>
              <a:t>No till, precision ag, anaerobic digesters, vegetation of uncultivated areas</a:t>
            </a:r>
          </a:p>
          <a:p>
            <a:r>
              <a:rPr lang="en-US" dirty="0" smtClean="0"/>
              <a:t>Fish &amp; wildlife habitat</a:t>
            </a:r>
          </a:p>
          <a:p>
            <a:pPr lvl="1"/>
            <a:r>
              <a:rPr lang="en-US" sz="2400" dirty="0" smtClean="0"/>
              <a:t>Buffers &amp; wetlands in uncultivated areas, fence line openings, wildlife cover crops</a:t>
            </a:r>
          </a:p>
          <a:p>
            <a:pPr lvl="1"/>
            <a:r>
              <a:rPr lang="en-US" sz="2400" dirty="0" smtClean="0"/>
              <a:t>Swans &amp; dairies</a:t>
            </a:r>
          </a:p>
          <a:p>
            <a:pPr lvl="1"/>
            <a:endParaRPr lang="en-US" dirty="0"/>
          </a:p>
        </p:txBody>
      </p:sp>
      <p:sp>
        <p:nvSpPr>
          <p:cNvPr id="5" name="Rectangle 4"/>
          <p:cNvSpPr/>
          <p:nvPr/>
        </p:nvSpPr>
        <p:spPr>
          <a:xfrm>
            <a:off x="6553200" y="5943600"/>
            <a:ext cx="24384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27845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wner\Documents\Documents\1 - FARMERS &amp; ENVIRONMENTALISTS\Selling my work\Website\9 - NRCSIA03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5" y="13854"/>
            <a:ext cx="9155086" cy="68441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6494303"/>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
        <p:nvSpPr>
          <p:cNvPr id="4" name="TextBox 3"/>
          <p:cNvSpPr txBox="1"/>
          <p:nvPr/>
        </p:nvSpPr>
        <p:spPr>
          <a:xfrm>
            <a:off x="6629400" y="6309637"/>
            <a:ext cx="2133600" cy="369332"/>
          </a:xfrm>
          <a:prstGeom prst="rect">
            <a:avLst/>
          </a:prstGeom>
          <a:noFill/>
        </p:spPr>
        <p:txBody>
          <a:bodyPr wrap="square" rtlCol="0">
            <a:spAutoFit/>
          </a:bodyPr>
          <a:lstStyle/>
          <a:p>
            <a:r>
              <a:rPr lang="en-US" b="1" dirty="0" smtClean="0">
                <a:solidFill>
                  <a:srgbClr val="FFFF00"/>
                </a:solidFill>
              </a:rPr>
              <a:t>Array of Solutions</a:t>
            </a:r>
            <a:endParaRPr lang="en-US" b="1" dirty="0">
              <a:solidFill>
                <a:srgbClr val="FFFF00"/>
              </a:solidFill>
            </a:endParaRPr>
          </a:p>
        </p:txBody>
      </p:sp>
    </p:spTree>
    <p:extLst>
      <p:ext uri="{BB962C8B-B14F-4D97-AF65-F5344CB8AC3E}">
        <p14:creationId xmlns:p14="http://schemas.microsoft.com/office/powerpoint/2010/main" val="4083897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Documents\1 - FARMERS &amp; ENVIRONMENTALISTS\Selling my work\Website\1 - NRCSIA0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6" y="14937"/>
            <a:ext cx="9236825" cy="6871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636" y="6462986"/>
            <a:ext cx="2438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Tree>
    <p:extLst>
      <p:ext uri="{BB962C8B-B14F-4D97-AF65-F5344CB8AC3E}">
        <p14:creationId xmlns:p14="http://schemas.microsoft.com/office/powerpoint/2010/main" val="133473157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wner\Documents\Documents\1 - FARMERS &amp; ENVIRONMENTALISTS\Selling my work\Website\9 - NRCSIA03004.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20781"/>
            <a:ext cx="9155086" cy="68441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228600"/>
            <a:ext cx="9144000" cy="1752600"/>
          </a:xfrm>
        </p:spPr>
        <p:txBody>
          <a:bodyPr>
            <a:normAutofit/>
          </a:bodyPr>
          <a:lstStyle/>
          <a:p>
            <a:r>
              <a:rPr lang="en-US" sz="2400" u="sng" dirty="0" smtClean="0"/>
              <a:t>The Case for Cooperation</a:t>
            </a:r>
            <a:r>
              <a:rPr lang="en-US" sz="2400" dirty="0" smtClean="0"/>
              <a:t>:</a:t>
            </a:r>
            <a:br>
              <a:rPr lang="en-US" sz="2400" dirty="0" smtClean="0"/>
            </a:br>
            <a:r>
              <a:rPr lang="en-US" sz="4000" dirty="0" smtClean="0"/>
              <a:t>An Impressive Array of Solutions</a:t>
            </a:r>
            <a:endParaRPr lang="en-US" sz="2400" dirty="0"/>
          </a:p>
        </p:txBody>
      </p:sp>
      <p:sp>
        <p:nvSpPr>
          <p:cNvPr id="4" name="Content Placeholder 2"/>
          <p:cNvSpPr>
            <a:spLocks noGrp="1"/>
          </p:cNvSpPr>
          <p:nvPr>
            <p:ph idx="1"/>
          </p:nvPr>
        </p:nvSpPr>
        <p:spPr>
          <a:xfrm>
            <a:off x="0" y="2147454"/>
            <a:ext cx="4648201" cy="2590800"/>
          </a:xfrm>
        </p:spPr>
        <p:txBody>
          <a:bodyPr>
            <a:normAutofit/>
          </a:bodyPr>
          <a:lstStyle/>
          <a:p>
            <a:r>
              <a:rPr lang="en-US" dirty="0" smtClean="0"/>
              <a:t>Practice rules</a:t>
            </a:r>
          </a:p>
          <a:p>
            <a:r>
              <a:rPr lang="en-US" dirty="0" smtClean="0">
                <a:solidFill>
                  <a:prstClr val="black"/>
                </a:solidFill>
              </a:rPr>
              <a:t>Zoning</a:t>
            </a:r>
          </a:p>
          <a:p>
            <a:r>
              <a:rPr lang="en-US" dirty="0" smtClean="0"/>
              <a:t>Conservation Incentives</a:t>
            </a:r>
          </a:p>
          <a:p>
            <a:r>
              <a:rPr lang="en-US" dirty="0" smtClean="0"/>
              <a:t>Conservation Economics</a:t>
            </a:r>
          </a:p>
        </p:txBody>
      </p:sp>
      <p:sp>
        <p:nvSpPr>
          <p:cNvPr id="5" name="Rectangle 4"/>
          <p:cNvSpPr/>
          <p:nvPr/>
        </p:nvSpPr>
        <p:spPr>
          <a:xfrm>
            <a:off x="4627419" y="2133600"/>
            <a:ext cx="4572000" cy="2357568"/>
          </a:xfrm>
          <a:prstGeom prst="rect">
            <a:avLst/>
          </a:prstGeom>
        </p:spPr>
        <p:txBody>
          <a:bodyPr>
            <a:spAutoFit/>
          </a:bodyPr>
          <a:lstStyle/>
          <a:p>
            <a:pPr marL="342900" lvl="0" indent="-342900">
              <a:spcBef>
                <a:spcPct val="20000"/>
              </a:spcBef>
              <a:buFont typeface="Arial" panose="020B0604020202020204" pitchFamily="34" charset="0"/>
              <a:buChar char="•"/>
            </a:pPr>
            <a:r>
              <a:rPr lang="en-US" sz="3200" dirty="0" smtClean="0">
                <a:solidFill>
                  <a:prstClr val="black"/>
                </a:solidFill>
              </a:rPr>
              <a:t>Environmental Markets</a:t>
            </a:r>
            <a:endParaRPr lang="en-US" sz="3200" dirty="0">
              <a:solidFill>
                <a:prstClr val="black"/>
              </a:solidFill>
            </a:endParaRPr>
          </a:p>
          <a:p>
            <a:pPr marL="342900" indent="-342900">
              <a:spcBef>
                <a:spcPct val="20000"/>
              </a:spcBef>
              <a:buFont typeface="Arial" panose="020B0604020202020204" pitchFamily="34" charset="0"/>
              <a:buChar char="•"/>
            </a:pPr>
            <a:r>
              <a:rPr lang="en-US" sz="3200" dirty="0" smtClean="0"/>
              <a:t>Consumer </a:t>
            </a:r>
            <a:r>
              <a:rPr lang="en-US" sz="3200" dirty="0"/>
              <a:t>Marketplace</a:t>
            </a:r>
          </a:p>
          <a:p>
            <a:pPr marL="342900" lvl="0" indent="-342900">
              <a:spcBef>
                <a:spcPct val="20000"/>
              </a:spcBef>
              <a:buFont typeface="Arial" panose="020B0604020202020204" pitchFamily="34" charset="0"/>
              <a:buChar char="•"/>
            </a:pPr>
            <a:r>
              <a:rPr lang="en-US" sz="3200" dirty="0" smtClean="0">
                <a:solidFill>
                  <a:prstClr val="black"/>
                </a:solidFill>
              </a:rPr>
              <a:t>Purchase Dev. Rights</a:t>
            </a:r>
            <a:endParaRPr lang="en-US" sz="3200" dirty="0">
              <a:solidFill>
                <a:prstClr val="black"/>
              </a:solidFill>
            </a:endParaRPr>
          </a:p>
          <a:p>
            <a:pPr marL="342900" lvl="0" indent="-342900">
              <a:spcBef>
                <a:spcPct val="20000"/>
              </a:spcBef>
              <a:buFont typeface="Arial" panose="020B0604020202020204" pitchFamily="34" charset="0"/>
              <a:buChar char="•"/>
            </a:pPr>
            <a:r>
              <a:rPr lang="en-US" sz="3200" dirty="0" smtClean="0">
                <a:solidFill>
                  <a:prstClr val="black"/>
                </a:solidFill>
              </a:rPr>
              <a:t>Economic Viability</a:t>
            </a:r>
            <a:endParaRPr lang="en-US" sz="3200" dirty="0">
              <a:solidFill>
                <a:prstClr val="black"/>
              </a:solidFill>
            </a:endParaRPr>
          </a:p>
        </p:txBody>
      </p:sp>
      <p:sp>
        <p:nvSpPr>
          <p:cNvPr id="6" name="Rectangle 5"/>
          <p:cNvSpPr/>
          <p:nvPr/>
        </p:nvSpPr>
        <p:spPr>
          <a:xfrm>
            <a:off x="6553200" y="5943600"/>
            <a:ext cx="24384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
        <p:nvSpPr>
          <p:cNvPr id="7" name="Rectangle 6"/>
          <p:cNvSpPr/>
          <p:nvPr/>
        </p:nvSpPr>
        <p:spPr>
          <a:xfrm>
            <a:off x="0" y="4893388"/>
            <a:ext cx="8839200" cy="584775"/>
          </a:xfrm>
          <a:prstGeom prst="rect">
            <a:avLst/>
          </a:prstGeom>
        </p:spPr>
        <p:txBody>
          <a:bodyPr wrap="square">
            <a:spAutoFit/>
          </a:bodyPr>
          <a:lstStyle/>
          <a:p>
            <a:pPr algn="ctr"/>
            <a:r>
              <a:rPr lang="en-US" sz="3200" b="1" dirty="0"/>
              <a:t>Two Categories   </a:t>
            </a:r>
            <a:r>
              <a:rPr lang="en-US" sz="3200" b="1" dirty="0" smtClean="0"/>
              <a:t> </a:t>
            </a:r>
            <a:r>
              <a:rPr lang="en-US" sz="3200" dirty="0"/>
              <a:t>- </a:t>
            </a:r>
            <a:r>
              <a:rPr lang="en-US" sz="3200" u="sng" dirty="0" smtClean="0"/>
              <a:t>Voluntary</a:t>
            </a:r>
            <a:r>
              <a:rPr lang="en-US" sz="3200" dirty="0" smtClean="0"/>
              <a:t>    - </a:t>
            </a:r>
            <a:r>
              <a:rPr lang="en-US" sz="3200" u="sng" dirty="0" smtClean="0"/>
              <a:t>Involuntary</a:t>
            </a:r>
            <a:endParaRPr lang="en-US" sz="3200" dirty="0"/>
          </a:p>
        </p:txBody>
      </p:sp>
    </p:spTree>
    <p:extLst>
      <p:ext uri="{BB962C8B-B14F-4D97-AF65-F5344CB8AC3E}">
        <p14:creationId xmlns:p14="http://schemas.microsoft.com/office/powerpoint/2010/main" val="145858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wner\Documents\Documents\1 - FARMERS &amp; ENVIRONMENTALISTS\Selling my work\Website\6 - p0000003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 y="0"/>
            <a:ext cx="917448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477000"/>
            <a:ext cx="2142455" cy="276999"/>
          </a:xfrm>
          <a:prstGeom prst="rect">
            <a:avLst/>
          </a:prstGeom>
        </p:spPr>
        <p:txBody>
          <a:bodyPr wrap="square">
            <a:spAutoFit/>
          </a:bodyPr>
          <a:lstStyle/>
          <a:p>
            <a:r>
              <a:rPr lang="en-US" sz="1200" b="1" dirty="0">
                <a:solidFill>
                  <a:srgbClr val="FFFF00"/>
                </a:solidFill>
              </a:rPr>
              <a:t>Photo courtesy of USDA/NRCS</a:t>
            </a:r>
          </a:p>
        </p:txBody>
      </p:sp>
      <p:sp>
        <p:nvSpPr>
          <p:cNvPr id="4" name="TextBox 3"/>
          <p:cNvSpPr txBox="1"/>
          <p:nvPr/>
        </p:nvSpPr>
        <p:spPr>
          <a:xfrm>
            <a:off x="6934200" y="6324600"/>
            <a:ext cx="1905000" cy="369332"/>
          </a:xfrm>
          <a:prstGeom prst="rect">
            <a:avLst/>
          </a:prstGeom>
          <a:noFill/>
        </p:spPr>
        <p:txBody>
          <a:bodyPr wrap="square" rtlCol="0">
            <a:spAutoFit/>
          </a:bodyPr>
          <a:lstStyle/>
          <a:p>
            <a:r>
              <a:rPr lang="en-US" b="1" dirty="0" smtClean="0">
                <a:solidFill>
                  <a:srgbClr val="FFFF00"/>
                </a:solidFill>
              </a:rPr>
              <a:t>Role of Fairness</a:t>
            </a:r>
            <a:endParaRPr lang="en-US" b="1" dirty="0">
              <a:solidFill>
                <a:srgbClr val="FFFF00"/>
              </a:solidFill>
            </a:endParaRPr>
          </a:p>
        </p:txBody>
      </p:sp>
    </p:spTree>
    <p:extLst>
      <p:ext uri="{BB962C8B-B14F-4D97-AF65-F5344CB8AC3E}">
        <p14:creationId xmlns:p14="http://schemas.microsoft.com/office/powerpoint/2010/main" val="2268372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Owner\Documents\Documents\1 - FARMERS &amp; ENVIRONMENTALISTS\Selling my work\Website\6 - p0000003505.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481" y="0"/>
            <a:ext cx="917448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20782"/>
            <a:ext cx="9144000" cy="1620982"/>
          </a:xfrm>
        </p:spPr>
        <p:txBody>
          <a:bodyPr>
            <a:normAutofit/>
          </a:bodyPr>
          <a:lstStyle/>
          <a:p>
            <a:r>
              <a:rPr lang="en-US" sz="2400" u="sng" dirty="0" smtClean="0"/>
              <a:t>The Case for Cooperation</a:t>
            </a:r>
            <a:r>
              <a:rPr lang="en-US" sz="2400" dirty="0" smtClean="0"/>
              <a:t>:</a:t>
            </a:r>
            <a:br>
              <a:rPr lang="en-US" sz="2400" dirty="0" smtClean="0"/>
            </a:br>
            <a:r>
              <a:rPr lang="en-US" sz="4000" dirty="0" smtClean="0"/>
              <a:t>The Role of Fairness</a:t>
            </a:r>
            <a:endParaRPr lang="en-US" sz="2400" dirty="0"/>
          </a:p>
        </p:txBody>
      </p:sp>
      <p:sp>
        <p:nvSpPr>
          <p:cNvPr id="4" name="Content Placeholder 2"/>
          <p:cNvSpPr>
            <a:spLocks noGrp="1"/>
          </p:cNvSpPr>
          <p:nvPr>
            <p:ph idx="1"/>
          </p:nvPr>
        </p:nvSpPr>
        <p:spPr>
          <a:xfrm>
            <a:off x="13855" y="1600200"/>
            <a:ext cx="9235440" cy="4728120"/>
          </a:xfrm>
        </p:spPr>
        <p:txBody>
          <a:bodyPr>
            <a:noAutofit/>
          </a:bodyPr>
          <a:lstStyle/>
          <a:p>
            <a:r>
              <a:rPr lang="en-US" dirty="0" smtClean="0"/>
              <a:t>Nobody likes to be a patsy</a:t>
            </a:r>
          </a:p>
          <a:p>
            <a:r>
              <a:rPr lang="en-US" dirty="0" smtClean="0"/>
              <a:t>Whatever we do will cost someone something</a:t>
            </a:r>
          </a:p>
          <a:p>
            <a:r>
              <a:rPr lang="en-US" dirty="0" smtClean="0"/>
              <a:t>Incentives place burden on public</a:t>
            </a:r>
          </a:p>
          <a:p>
            <a:r>
              <a:rPr lang="en-US" dirty="0" smtClean="0"/>
              <a:t>Regulation places burden on regulated industry</a:t>
            </a:r>
          </a:p>
          <a:p>
            <a:r>
              <a:rPr lang="en-US" dirty="0" smtClean="0"/>
              <a:t>Need for reasoned allocation of burden of the fix</a:t>
            </a:r>
          </a:p>
          <a:p>
            <a:r>
              <a:rPr lang="en-US" dirty="0" smtClean="0"/>
              <a:t>Sense of fairness essential to securing political support for any solution</a:t>
            </a:r>
          </a:p>
          <a:p>
            <a:r>
              <a:rPr lang="en-US" dirty="0" smtClean="0"/>
              <a:t>Lake WA Salmon habitat example</a:t>
            </a:r>
          </a:p>
          <a:p>
            <a:endParaRPr lang="en-US" dirty="0" smtClean="0"/>
          </a:p>
          <a:p>
            <a:endParaRPr lang="en-US" dirty="0" smtClean="0"/>
          </a:p>
        </p:txBody>
      </p:sp>
      <p:sp>
        <p:nvSpPr>
          <p:cNvPr id="5" name="Rectangle 4"/>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97937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wner\Documents\Documents\1 - FARMERS &amp; ENVIRONMENTALISTS\Selling my work\Website\9 - NRCSCA010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3" y="0"/>
            <a:ext cx="9213271"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477000"/>
            <a:ext cx="2142455" cy="276999"/>
          </a:xfrm>
          <a:prstGeom prst="rect">
            <a:avLst/>
          </a:prstGeom>
        </p:spPr>
        <p:txBody>
          <a:bodyPr wrap="square">
            <a:spAutoFit/>
          </a:bodyPr>
          <a:lstStyle/>
          <a:p>
            <a:r>
              <a:rPr lang="en-US" sz="1200" b="1" dirty="0">
                <a:solidFill>
                  <a:srgbClr val="FFFF00"/>
                </a:solidFill>
              </a:rPr>
              <a:t>Photo courtesy of USDA/NRCS</a:t>
            </a:r>
          </a:p>
        </p:txBody>
      </p:sp>
      <p:sp>
        <p:nvSpPr>
          <p:cNvPr id="4" name="TextBox 3"/>
          <p:cNvSpPr txBox="1"/>
          <p:nvPr/>
        </p:nvSpPr>
        <p:spPr>
          <a:xfrm>
            <a:off x="6248400" y="6368442"/>
            <a:ext cx="2667000" cy="369332"/>
          </a:xfrm>
          <a:prstGeom prst="rect">
            <a:avLst/>
          </a:prstGeom>
          <a:noFill/>
        </p:spPr>
        <p:txBody>
          <a:bodyPr wrap="square" rtlCol="0">
            <a:spAutoFit/>
          </a:bodyPr>
          <a:lstStyle/>
          <a:p>
            <a:r>
              <a:rPr lang="en-US" b="1" dirty="0" smtClean="0">
                <a:solidFill>
                  <a:srgbClr val="FFFF00"/>
                </a:solidFill>
              </a:rPr>
              <a:t>Use Every Possible Tool</a:t>
            </a:r>
            <a:endParaRPr lang="en-US" b="1" dirty="0">
              <a:solidFill>
                <a:srgbClr val="FFFF00"/>
              </a:solidFill>
            </a:endParaRPr>
          </a:p>
        </p:txBody>
      </p:sp>
    </p:spTree>
    <p:extLst>
      <p:ext uri="{BB962C8B-B14F-4D97-AF65-F5344CB8AC3E}">
        <p14:creationId xmlns:p14="http://schemas.microsoft.com/office/powerpoint/2010/main" val="3330453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wner\Documents\Documents\1 - FARMERS &amp; ENVIRONMENTALISTS\Selling my work\Website\9 - NRCSCA01029.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9273" y="0"/>
            <a:ext cx="921327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83128" y="-6927"/>
            <a:ext cx="9143998" cy="1620982"/>
          </a:xfrm>
        </p:spPr>
        <p:txBody>
          <a:bodyPr>
            <a:normAutofit/>
          </a:bodyPr>
          <a:lstStyle/>
          <a:p>
            <a:r>
              <a:rPr lang="en-US" sz="2400" u="sng" dirty="0" smtClean="0"/>
              <a:t>The Case for Cooperation</a:t>
            </a:r>
            <a:r>
              <a:rPr lang="en-US" sz="2400" dirty="0" smtClean="0"/>
              <a:t>:</a:t>
            </a:r>
            <a:br>
              <a:rPr lang="en-US" sz="2400" dirty="0" smtClean="0"/>
            </a:br>
            <a:r>
              <a:rPr lang="en-US" sz="4000" dirty="0" smtClean="0"/>
              <a:t>Use Every Possible Tool</a:t>
            </a:r>
            <a:endParaRPr lang="en-US" sz="2400" dirty="0"/>
          </a:p>
        </p:txBody>
      </p:sp>
      <p:sp>
        <p:nvSpPr>
          <p:cNvPr id="4" name="Content Placeholder 2"/>
          <p:cNvSpPr>
            <a:spLocks noGrp="1"/>
          </p:cNvSpPr>
          <p:nvPr>
            <p:ph idx="1"/>
          </p:nvPr>
        </p:nvSpPr>
        <p:spPr>
          <a:xfrm>
            <a:off x="-69273" y="1905000"/>
            <a:ext cx="9235440" cy="3581400"/>
          </a:xfrm>
        </p:spPr>
        <p:txBody>
          <a:bodyPr>
            <a:noAutofit/>
          </a:bodyPr>
          <a:lstStyle/>
          <a:p>
            <a:r>
              <a:rPr lang="en-US" dirty="0" smtClean="0"/>
              <a:t>Need all for fairness: </a:t>
            </a:r>
          </a:p>
          <a:p>
            <a:pPr lvl="1"/>
            <a:r>
              <a:rPr lang="en-US" dirty="0" smtClean="0"/>
              <a:t>Some better for one group – some for another</a:t>
            </a:r>
          </a:p>
          <a:p>
            <a:r>
              <a:rPr lang="en-US" dirty="0" smtClean="0"/>
              <a:t>Big problem - ignoring some solutions, increases burdens on the rest</a:t>
            </a:r>
          </a:p>
          <a:p>
            <a:r>
              <a:rPr lang="en-US" dirty="0"/>
              <a:t>T</a:t>
            </a:r>
            <a:r>
              <a:rPr lang="en-US" dirty="0" smtClean="0"/>
              <a:t>ry everything to see what works</a:t>
            </a:r>
          </a:p>
          <a:p>
            <a:r>
              <a:rPr lang="en-US" dirty="0" smtClean="0"/>
              <a:t>Need all to get support for any</a:t>
            </a:r>
          </a:p>
          <a:p>
            <a:endParaRPr lang="en-US" dirty="0" smtClean="0"/>
          </a:p>
          <a:p>
            <a:endParaRPr lang="en-US" dirty="0" smtClean="0"/>
          </a:p>
          <a:p>
            <a:pPr marL="0" indent="0">
              <a:buNone/>
            </a:pPr>
            <a:endParaRPr lang="en-US" dirty="0" smtClean="0"/>
          </a:p>
          <a:p>
            <a:endParaRPr lang="en-US" dirty="0" smtClean="0"/>
          </a:p>
        </p:txBody>
      </p:sp>
      <p:sp>
        <p:nvSpPr>
          <p:cNvPr id="5" name="Rectangle 4"/>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286971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Documents\Documents\1 - FARMERS &amp; ENVIRONMENTALISTS\Selling my work\Website\4 - NRCSIA990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636" y="6467589"/>
            <a:ext cx="3200400" cy="307777"/>
          </a:xfrm>
          <a:prstGeom prst="rect">
            <a:avLst/>
          </a:prstGeom>
          <a:noFill/>
        </p:spPr>
        <p:txBody>
          <a:bodyPr wrap="square" rtlCol="0">
            <a:spAutoFit/>
          </a:bodyPr>
          <a:lstStyle/>
          <a:p>
            <a:r>
              <a:rPr lang="en-US" sz="1400" b="1" dirty="0" smtClean="0">
                <a:solidFill>
                  <a:srgbClr val="FFFF00"/>
                </a:solidFill>
              </a:rPr>
              <a:t>Photo courtesy of USDA/NRCS</a:t>
            </a:r>
            <a:endParaRPr lang="en-US" sz="1400" b="1" dirty="0">
              <a:solidFill>
                <a:srgbClr val="FFFF00"/>
              </a:solidFill>
            </a:endParaRPr>
          </a:p>
        </p:txBody>
      </p:sp>
      <p:sp>
        <p:nvSpPr>
          <p:cNvPr id="4" name="TextBox 3"/>
          <p:cNvSpPr txBox="1"/>
          <p:nvPr/>
        </p:nvSpPr>
        <p:spPr>
          <a:xfrm>
            <a:off x="5334000" y="6324600"/>
            <a:ext cx="3505200" cy="369332"/>
          </a:xfrm>
          <a:prstGeom prst="rect">
            <a:avLst/>
          </a:prstGeom>
          <a:noFill/>
        </p:spPr>
        <p:txBody>
          <a:bodyPr wrap="square" rtlCol="0">
            <a:spAutoFit/>
          </a:bodyPr>
          <a:lstStyle/>
          <a:p>
            <a:r>
              <a:rPr lang="en-US" b="1" dirty="0" smtClean="0">
                <a:solidFill>
                  <a:srgbClr val="FFFF00"/>
                </a:solidFill>
              </a:rPr>
              <a:t>What is possible with cooperation</a:t>
            </a:r>
            <a:endParaRPr lang="en-US" b="1" dirty="0">
              <a:solidFill>
                <a:srgbClr val="FFFF00"/>
              </a:solidFill>
            </a:endParaRPr>
          </a:p>
        </p:txBody>
      </p:sp>
    </p:spTree>
    <p:extLst>
      <p:ext uri="{BB962C8B-B14F-4D97-AF65-F5344CB8AC3E}">
        <p14:creationId xmlns:p14="http://schemas.microsoft.com/office/powerpoint/2010/main" val="2462166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Owner\Documents\Documents\1 - FARMERS &amp; ENVIRONMENTALISTS\Selling my work\Website\4 - NRCSIA99050.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30480" y="0"/>
            <a:ext cx="9174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22860" y="76200"/>
            <a:ext cx="9067800" cy="1371600"/>
          </a:xfrm>
        </p:spPr>
        <p:txBody>
          <a:bodyPr>
            <a:normAutofit/>
          </a:bodyPr>
          <a:lstStyle/>
          <a:p>
            <a:r>
              <a:rPr lang="en-US" sz="4000" dirty="0" smtClean="0"/>
              <a:t>What is Possible with Cooperation</a:t>
            </a:r>
            <a:endParaRPr lang="en-US" sz="2400" dirty="0"/>
          </a:p>
        </p:txBody>
      </p:sp>
      <p:sp>
        <p:nvSpPr>
          <p:cNvPr id="4" name="Content Placeholder 2"/>
          <p:cNvSpPr>
            <a:spLocks noGrp="1"/>
          </p:cNvSpPr>
          <p:nvPr>
            <p:ph idx="1"/>
          </p:nvPr>
        </p:nvSpPr>
        <p:spPr>
          <a:xfrm>
            <a:off x="-31673" y="1371600"/>
            <a:ext cx="9144001" cy="5181600"/>
          </a:xfrm>
        </p:spPr>
        <p:txBody>
          <a:bodyPr>
            <a:noAutofit/>
          </a:bodyPr>
          <a:lstStyle/>
          <a:p>
            <a:r>
              <a:rPr lang="en-US" dirty="0"/>
              <a:t>An environment-friendly agriculture industry would be hugely helpful for the </a:t>
            </a:r>
            <a:r>
              <a:rPr lang="en-US" dirty="0" smtClean="0"/>
              <a:t>environment</a:t>
            </a:r>
          </a:p>
          <a:p>
            <a:pPr lvl="1"/>
            <a:r>
              <a:rPr lang="en-US" dirty="0" smtClean="0"/>
              <a:t>Increased farmer conservation</a:t>
            </a:r>
          </a:p>
          <a:p>
            <a:pPr lvl="1"/>
            <a:r>
              <a:rPr lang="en-US" dirty="0" smtClean="0"/>
              <a:t>Address critical issues strategically</a:t>
            </a:r>
          </a:p>
          <a:p>
            <a:pPr lvl="1"/>
            <a:r>
              <a:rPr lang="en-US" dirty="0" smtClean="0"/>
              <a:t>Address sprawl, climate, water quality, aquifer recharge</a:t>
            </a:r>
          </a:p>
          <a:p>
            <a:r>
              <a:rPr lang="en-US" dirty="0" smtClean="0"/>
              <a:t>A </a:t>
            </a:r>
            <a:r>
              <a:rPr lang="en-US" dirty="0"/>
              <a:t>farm-friendly environmental community would be hugely helpful for </a:t>
            </a:r>
            <a:r>
              <a:rPr lang="en-US" dirty="0" smtClean="0"/>
              <a:t>agriculture</a:t>
            </a:r>
          </a:p>
          <a:p>
            <a:pPr lvl="1"/>
            <a:r>
              <a:rPr lang="en-US" dirty="0"/>
              <a:t>Support incentives and </a:t>
            </a:r>
            <a:r>
              <a:rPr lang="en-US" dirty="0" smtClean="0"/>
              <a:t>environmental markets</a:t>
            </a:r>
            <a:endParaRPr lang="en-US" dirty="0"/>
          </a:p>
          <a:p>
            <a:pPr lvl="1"/>
            <a:r>
              <a:rPr lang="en-US" dirty="0" smtClean="0"/>
              <a:t>Limit regulatory threat</a:t>
            </a:r>
          </a:p>
          <a:p>
            <a:pPr lvl="1"/>
            <a:r>
              <a:rPr lang="en-US" dirty="0" smtClean="0"/>
              <a:t>Enhanced public support for ag.</a:t>
            </a:r>
          </a:p>
        </p:txBody>
      </p:sp>
      <p:sp>
        <p:nvSpPr>
          <p:cNvPr id="5" name="Rectangle 4"/>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24735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Documents\Documents\1 - FARMERS &amp; ENVIRONMENTALISTS\00 - The Current Presentation\NRCSIA995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5" y="0"/>
            <a:ext cx="9211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0055" y="6467589"/>
            <a:ext cx="3200400" cy="276999"/>
          </a:xfrm>
          <a:prstGeom prst="rect">
            <a:avLst/>
          </a:prstGeom>
          <a:noFill/>
        </p:spPr>
        <p:txBody>
          <a:bodyPr wrap="square" rtlCol="0">
            <a:spAutoFit/>
          </a:bodyPr>
          <a:lstStyle/>
          <a:p>
            <a:r>
              <a:rPr lang="en-US" sz="1200" b="1" dirty="0">
                <a:solidFill>
                  <a:srgbClr val="FFFF00"/>
                </a:solidFill>
              </a:rPr>
              <a:t>Photo courtesy of USDA/NRCS</a:t>
            </a:r>
          </a:p>
        </p:txBody>
      </p:sp>
      <p:sp>
        <p:nvSpPr>
          <p:cNvPr id="4" name="TextBox 3"/>
          <p:cNvSpPr txBox="1"/>
          <p:nvPr/>
        </p:nvSpPr>
        <p:spPr>
          <a:xfrm>
            <a:off x="5105400" y="6324600"/>
            <a:ext cx="3733800" cy="369332"/>
          </a:xfrm>
          <a:prstGeom prst="rect">
            <a:avLst/>
          </a:prstGeom>
          <a:noFill/>
        </p:spPr>
        <p:txBody>
          <a:bodyPr wrap="square" rtlCol="0">
            <a:spAutoFit/>
          </a:bodyPr>
          <a:lstStyle/>
          <a:p>
            <a:r>
              <a:rPr lang="en-US" b="1" dirty="0" smtClean="0">
                <a:solidFill>
                  <a:srgbClr val="FFFF00"/>
                </a:solidFill>
              </a:rPr>
              <a:t>Solutions: Step 1 – Common Ground</a:t>
            </a:r>
            <a:endParaRPr lang="en-US" b="1" dirty="0">
              <a:solidFill>
                <a:srgbClr val="FFFF00"/>
              </a:solidFill>
            </a:endParaRPr>
          </a:p>
        </p:txBody>
      </p:sp>
    </p:spTree>
    <p:extLst>
      <p:ext uri="{BB962C8B-B14F-4D97-AF65-F5344CB8AC3E}">
        <p14:creationId xmlns:p14="http://schemas.microsoft.com/office/powerpoint/2010/main" val="2927291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6804"/>
            <a:ext cx="9134928" cy="685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7544" y="6804"/>
            <a:ext cx="9074727" cy="1295400"/>
          </a:xfrm>
        </p:spPr>
        <p:txBody>
          <a:bodyPr>
            <a:normAutofit fontScale="90000"/>
          </a:bodyPr>
          <a:lstStyle/>
          <a:p>
            <a:r>
              <a:rPr lang="en-US" sz="2700" u="sng" dirty="0" smtClean="0"/>
              <a:t>3 steps in a Modest Proposal</a:t>
            </a:r>
            <a:r>
              <a:rPr lang="en-US" sz="4000" dirty="0" smtClean="0"/>
              <a:t>:</a:t>
            </a:r>
            <a:br>
              <a:rPr lang="en-US" sz="4000" dirty="0" smtClean="0"/>
            </a:br>
            <a:r>
              <a:rPr lang="en-US" sz="4000" dirty="0" smtClean="0"/>
              <a:t>Step 1 - </a:t>
            </a:r>
            <a:r>
              <a:rPr lang="en-US" dirty="0" smtClean="0"/>
              <a:t>Identify Common Ground </a:t>
            </a:r>
            <a:endParaRPr lang="en-US" dirty="0"/>
          </a:p>
        </p:txBody>
      </p:sp>
      <p:sp>
        <p:nvSpPr>
          <p:cNvPr id="4" name="Content Placeholder 2"/>
          <p:cNvSpPr>
            <a:spLocks noGrp="1"/>
          </p:cNvSpPr>
          <p:nvPr>
            <p:ph idx="1"/>
          </p:nvPr>
        </p:nvSpPr>
        <p:spPr>
          <a:xfrm>
            <a:off x="0" y="1676914"/>
            <a:ext cx="9144000" cy="4266686"/>
          </a:xfrm>
        </p:spPr>
        <p:txBody>
          <a:bodyPr>
            <a:noAutofit/>
          </a:bodyPr>
          <a:lstStyle/>
          <a:p>
            <a:r>
              <a:rPr lang="en-US" dirty="0" smtClean="0"/>
              <a:t>Decide how </a:t>
            </a:r>
            <a:r>
              <a:rPr lang="en-US" dirty="0" smtClean="0"/>
              <a:t>to fairly allocate responsibility </a:t>
            </a:r>
          </a:p>
          <a:p>
            <a:r>
              <a:rPr lang="en-US" dirty="0" smtClean="0"/>
              <a:t>Improve </a:t>
            </a:r>
            <a:r>
              <a:rPr lang="en-US" dirty="0" smtClean="0"/>
              <a:t>the effectiveness of incentives</a:t>
            </a:r>
          </a:p>
          <a:p>
            <a:r>
              <a:rPr lang="en-US" dirty="0" smtClean="0"/>
              <a:t>Fund </a:t>
            </a:r>
            <a:r>
              <a:rPr lang="en-US" dirty="0" smtClean="0"/>
              <a:t>PDR programs</a:t>
            </a:r>
          </a:p>
          <a:p>
            <a:r>
              <a:rPr lang="en-US" dirty="0" smtClean="0"/>
              <a:t>Create </a:t>
            </a:r>
            <a:r>
              <a:rPr lang="en-US" dirty="0" smtClean="0"/>
              <a:t>markets for farm-environmental services</a:t>
            </a:r>
          </a:p>
          <a:p>
            <a:r>
              <a:rPr lang="en-US" dirty="0" smtClean="0"/>
              <a:t>Research environmental benefits of farms</a:t>
            </a:r>
          </a:p>
          <a:p>
            <a:r>
              <a:rPr lang="en-US" dirty="0" smtClean="0"/>
              <a:t>Increase </a:t>
            </a:r>
            <a:r>
              <a:rPr lang="en-US" dirty="0" smtClean="0"/>
              <a:t>demand for locally grown food</a:t>
            </a:r>
          </a:p>
          <a:p>
            <a:r>
              <a:rPr lang="en-US" dirty="0" smtClean="0"/>
              <a:t>Educate the </a:t>
            </a:r>
            <a:r>
              <a:rPr lang="en-US" dirty="0" smtClean="0"/>
              <a:t>public </a:t>
            </a:r>
            <a:r>
              <a:rPr lang="en-US" dirty="0" smtClean="0"/>
              <a:t>about </a:t>
            </a:r>
            <a:r>
              <a:rPr lang="en-US" dirty="0" smtClean="0"/>
              <a:t>agriculture</a:t>
            </a:r>
          </a:p>
        </p:txBody>
      </p:sp>
      <p:sp>
        <p:nvSpPr>
          <p:cNvPr id="6" name="Rectangle 5"/>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12141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Documents\1 - FARMERS &amp; ENVIRONMENTALISTS\Selling my work\Publisher Submissions\Photos for book\Skagit swans and farm.JPG"/>
          <p:cNvPicPr>
            <a:picLocks noChangeAspect="1" noChangeArrowheads="1"/>
          </p:cNvPicPr>
          <p:nvPr/>
        </p:nvPicPr>
        <p:blipFill rotWithShape="1">
          <a:blip r:embed="rId2">
            <a:extLst>
              <a:ext uri="{28A0092B-C50C-407E-A947-70E740481C1C}">
                <a14:useLocalDpi xmlns:a14="http://schemas.microsoft.com/office/drawing/2010/main" val="0"/>
              </a:ext>
            </a:extLst>
          </a:blip>
          <a:srcRect r="9754"/>
          <a:stretch/>
        </p:blipFill>
        <p:spPr bwMode="auto">
          <a:xfrm>
            <a:off x="-21430" y="0"/>
            <a:ext cx="916543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477000"/>
            <a:ext cx="2362200" cy="276999"/>
          </a:xfrm>
          <a:prstGeom prst="rect">
            <a:avLst/>
          </a:prstGeom>
        </p:spPr>
        <p:txBody>
          <a:bodyPr wrap="square">
            <a:spAutoFit/>
          </a:bodyPr>
          <a:lstStyle/>
          <a:p>
            <a:r>
              <a:rPr lang="en-US" sz="1200" b="1" dirty="0">
                <a:solidFill>
                  <a:srgbClr val="FFFF00"/>
                </a:solidFill>
              </a:rPr>
              <a:t>Photo courtesy of </a:t>
            </a:r>
            <a:r>
              <a:rPr lang="en-US" sz="1200" b="1" dirty="0" smtClean="0">
                <a:solidFill>
                  <a:srgbClr val="FFFF00"/>
                </a:solidFill>
              </a:rPr>
              <a:t>Martha Jordan</a:t>
            </a:r>
            <a:endParaRPr lang="en-US" sz="1200" b="1" dirty="0">
              <a:solidFill>
                <a:srgbClr val="FFFF00"/>
              </a:solidFill>
            </a:endParaRPr>
          </a:p>
        </p:txBody>
      </p:sp>
      <p:sp>
        <p:nvSpPr>
          <p:cNvPr id="4" name="TextBox 3"/>
          <p:cNvSpPr txBox="1"/>
          <p:nvPr/>
        </p:nvSpPr>
        <p:spPr>
          <a:xfrm>
            <a:off x="5334000" y="6324600"/>
            <a:ext cx="3505200" cy="369332"/>
          </a:xfrm>
          <a:prstGeom prst="rect">
            <a:avLst/>
          </a:prstGeom>
          <a:noFill/>
        </p:spPr>
        <p:txBody>
          <a:bodyPr wrap="square" rtlCol="0">
            <a:spAutoFit/>
          </a:bodyPr>
          <a:lstStyle/>
          <a:p>
            <a:r>
              <a:rPr lang="en-US" b="1" dirty="0" smtClean="0">
                <a:solidFill>
                  <a:srgbClr val="FFFF00"/>
                </a:solidFill>
              </a:rPr>
              <a:t>Solutions Step 2 - Interactions</a:t>
            </a:r>
            <a:endParaRPr lang="en-US" b="1" dirty="0">
              <a:solidFill>
                <a:srgbClr val="FFFF00"/>
              </a:solidFill>
            </a:endParaRPr>
          </a:p>
        </p:txBody>
      </p:sp>
    </p:spTree>
    <p:extLst>
      <p:ext uri="{BB962C8B-B14F-4D97-AF65-F5344CB8AC3E}">
        <p14:creationId xmlns:p14="http://schemas.microsoft.com/office/powerpoint/2010/main" val="891419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Documents\Documents\1 - FARMERS &amp; ENVIRONMENTALISTS\Selling my work\Website\3 - p00000032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273" y="6495380"/>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
        <p:nvSpPr>
          <p:cNvPr id="2" name="TextBox 1"/>
          <p:cNvSpPr txBox="1"/>
          <p:nvPr/>
        </p:nvSpPr>
        <p:spPr>
          <a:xfrm>
            <a:off x="6019800" y="6403047"/>
            <a:ext cx="2819400" cy="369332"/>
          </a:xfrm>
          <a:prstGeom prst="rect">
            <a:avLst/>
          </a:prstGeom>
          <a:noFill/>
        </p:spPr>
        <p:txBody>
          <a:bodyPr wrap="square" rtlCol="0">
            <a:spAutoFit/>
          </a:bodyPr>
          <a:lstStyle/>
          <a:p>
            <a:r>
              <a:rPr lang="en-US" b="1" dirty="0" smtClean="0">
                <a:solidFill>
                  <a:srgbClr val="FFFF00"/>
                </a:solidFill>
              </a:rPr>
              <a:t>A Paradox for Farmers</a:t>
            </a:r>
            <a:endParaRPr lang="en-US" b="1" dirty="0">
              <a:solidFill>
                <a:srgbClr val="FFFF00"/>
              </a:solidFill>
            </a:endParaRPr>
          </a:p>
        </p:txBody>
      </p:sp>
    </p:spTree>
    <p:extLst>
      <p:ext uri="{BB962C8B-B14F-4D97-AF65-F5344CB8AC3E}">
        <p14:creationId xmlns:p14="http://schemas.microsoft.com/office/powerpoint/2010/main" val="3732676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Documents\1 - FARMERS &amp; ENVIRONMENTALISTS\Selling my work\Publisher Submissions\Photos for book\Skagit swans and farm.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9754"/>
          <a:stretch/>
        </p:blipFill>
        <p:spPr bwMode="auto">
          <a:xfrm>
            <a:off x="-21430" y="0"/>
            <a:ext cx="91654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0"/>
            <a:ext cx="9144000" cy="1981200"/>
          </a:xfrm>
        </p:spPr>
        <p:txBody>
          <a:bodyPr>
            <a:normAutofit/>
          </a:bodyPr>
          <a:lstStyle/>
          <a:p>
            <a:r>
              <a:rPr lang="en-US" sz="2400" u="sng" dirty="0" smtClean="0"/>
              <a:t>3 steps in a Modest Proposal</a:t>
            </a:r>
            <a:r>
              <a:rPr lang="en-US" sz="2400" dirty="0" smtClean="0"/>
              <a:t>:</a:t>
            </a:r>
            <a:br>
              <a:rPr lang="en-US" sz="2400" dirty="0" smtClean="0"/>
            </a:br>
            <a:r>
              <a:rPr lang="en-US" sz="4000" dirty="0" smtClean="0"/>
              <a:t>Step 2 - Stimulate Interactions</a:t>
            </a:r>
            <a:endParaRPr lang="en-US" sz="4000" dirty="0"/>
          </a:p>
        </p:txBody>
      </p:sp>
      <p:sp>
        <p:nvSpPr>
          <p:cNvPr id="4" name="Content Placeholder 2"/>
          <p:cNvSpPr>
            <a:spLocks noGrp="1"/>
          </p:cNvSpPr>
          <p:nvPr>
            <p:ph idx="1"/>
          </p:nvPr>
        </p:nvSpPr>
        <p:spPr>
          <a:xfrm>
            <a:off x="0" y="1905000"/>
            <a:ext cx="9144000" cy="990600"/>
          </a:xfrm>
        </p:spPr>
        <p:txBody>
          <a:bodyPr>
            <a:noAutofit/>
          </a:bodyPr>
          <a:lstStyle/>
          <a:p>
            <a:r>
              <a:rPr lang="en-US" dirty="0" smtClean="0"/>
              <a:t>Leaders in farm, environmental, non-profit groups and agencies step forward to actively promote:</a:t>
            </a:r>
          </a:p>
        </p:txBody>
      </p:sp>
      <p:sp>
        <p:nvSpPr>
          <p:cNvPr id="5" name="Rectangle 4"/>
          <p:cNvSpPr/>
          <p:nvPr/>
        </p:nvSpPr>
        <p:spPr>
          <a:xfrm>
            <a:off x="0" y="3124200"/>
            <a:ext cx="4710545" cy="3046988"/>
          </a:xfrm>
          <a:prstGeom prst="rect">
            <a:avLst/>
          </a:prstGeom>
        </p:spPr>
        <p:txBody>
          <a:bodyPr wrap="square">
            <a:spAutoFit/>
          </a:bodyPr>
          <a:lstStyle/>
          <a:p>
            <a:pPr marL="800100" lvl="1" indent="-342900">
              <a:spcBef>
                <a:spcPct val="20000"/>
              </a:spcBef>
              <a:buFont typeface="Courier New" panose="02070309020205020404" pitchFamily="49" charset="0"/>
              <a:buChar char="o"/>
            </a:pPr>
            <a:r>
              <a:rPr lang="en-US" sz="2400" dirty="0" smtClean="0">
                <a:solidFill>
                  <a:prstClr val="black"/>
                </a:solidFill>
              </a:rPr>
              <a:t>Exchanges of speakers</a:t>
            </a:r>
          </a:p>
          <a:p>
            <a:pPr marL="800100" lvl="1" indent="-342900">
              <a:spcBef>
                <a:spcPct val="20000"/>
              </a:spcBef>
              <a:buFont typeface="Courier New" panose="02070309020205020404" pitchFamily="49" charset="0"/>
              <a:buChar char="o"/>
            </a:pPr>
            <a:r>
              <a:rPr lang="en-US" sz="2400" dirty="0" smtClean="0">
                <a:solidFill>
                  <a:prstClr val="black"/>
                </a:solidFill>
              </a:rPr>
              <a:t>Newsletter article exchange</a:t>
            </a:r>
          </a:p>
          <a:p>
            <a:pPr marL="800100" lvl="1" indent="-342900">
              <a:spcBef>
                <a:spcPct val="20000"/>
              </a:spcBef>
              <a:buFont typeface="Courier New" panose="02070309020205020404" pitchFamily="49" charset="0"/>
              <a:buChar char="o"/>
            </a:pPr>
            <a:r>
              <a:rPr lang="en-US" sz="2400" dirty="0" smtClean="0">
                <a:solidFill>
                  <a:prstClr val="black"/>
                </a:solidFill>
              </a:rPr>
              <a:t>Joint public presentations of pro and con</a:t>
            </a:r>
          </a:p>
          <a:p>
            <a:pPr marL="800100" lvl="1" indent="-342900">
              <a:spcBef>
                <a:spcPct val="20000"/>
              </a:spcBef>
              <a:buFont typeface="Courier New" panose="02070309020205020404" pitchFamily="49" charset="0"/>
              <a:buChar char="o"/>
            </a:pPr>
            <a:r>
              <a:rPr lang="en-US" sz="2400" dirty="0" smtClean="0">
                <a:solidFill>
                  <a:prstClr val="black"/>
                </a:solidFill>
              </a:rPr>
              <a:t>Joint submissions to media</a:t>
            </a:r>
          </a:p>
          <a:p>
            <a:pPr marL="800100" lvl="1" indent="-342900">
              <a:spcBef>
                <a:spcPct val="20000"/>
              </a:spcBef>
              <a:buFont typeface="Courier New" panose="02070309020205020404" pitchFamily="49" charset="0"/>
              <a:buChar char="o"/>
            </a:pPr>
            <a:r>
              <a:rPr lang="en-US" sz="2400" dirty="0" smtClean="0">
                <a:solidFill>
                  <a:prstClr val="black"/>
                </a:solidFill>
              </a:rPr>
              <a:t>Joint use of membership lists</a:t>
            </a:r>
          </a:p>
          <a:p>
            <a:pPr lvl="0">
              <a:spcBef>
                <a:spcPct val="20000"/>
              </a:spcBef>
            </a:pPr>
            <a:endParaRPr lang="en-US" sz="2400" dirty="0" smtClean="0">
              <a:solidFill>
                <a:prstClr val="black"/>
              </a:solidFill>
            </a:endParaRPr>
          </a:p>
        </p:txBody>
      </p:sp>
      <p:sp>
        <p:nvSpPr>
          <p:cNvPr id="6" name="Rectangle 5"/>
          <p:cNvSpPr/>
          <p:nvPr/>
        </p:nvSpPr>
        <p:spPr>
          <a:xfrm>
            <a:off x="4332685" y="3172691"/>
            <a:ext cx="4582715" cy="2973122"/>
          </a:xfrm>
          <a:prstGeom prst="rect">
            <a:avLst/>
          </a:prstGeom>
        </p:spPr>
        <p:txBody>
          <a:bodyPr wrap="square">
            <a:spAutoFit/>
          </a:bodyPr>
          <a:lstStyle/>
          <a:p>
            <a:pPr marL="800100" lvl="1" indent="-342900">
              <a:spcBef>
                <a:spcPct val="20000"/>
              </a:spcBef>
              <a:buFont typeface="Courier New" panose="02070309020205020404" pitchFamily="49" charset="0"/>
              <a:buChar char="o"/>
            </a:pPr>
            <a:r>
              <a:rPr lang="en-US" sz="2400" dirty="0" smtClean="0">
                <a:solidFill>
                  <a:prstClr val="black"/>
                </a:solidFill>
              </a:rPr>
              <a:t>Trade show booth exchanges</a:t>
            </a:r>
            <a:endParaRPr lang="en-US" sz="2400" dirty="0">
              <a:solidFill>
                <a:prstClr val="black"/>
              </a:solidFill>
            </a:endParaRPr>
          </a:p>
          <a:p>
            <a:pPr marL="800100" lvl="1" indent="-342900">
              <a:spcBef>
                <a:spcPct val="20000"/>
              </a:spcBef>
              <a:buFont typeface="Courier New" panose="02070309020205020404" pitchFamily="49" charset="0"/>
              <a:buChar char="o"/>
            </a:pPr>
            <a:r>
              <a:rPr lang="en-US" sz="2400" dirty="0" smtClean="0">
                <a:solidFill>
                  <a:prstClr val="black"/>
                </a:solidFill>
              </a:rPr>
              <a:t>Joint public educational tours</a:t>
            </a:r>
          </a:p>
          <a:p>
            <a:pPr marL="800100" lvl="1" indent="-342900">
              <a:spcBef>
                <a:spcPct val="20000"/>
              </a:spcBef>
              <a:buFont typeface="Courier New" panose="02070309020205020404" pitchFamily="49" charset="0"/>
              <a:buChar char="o"/>
            </a:pPr>
            <a:r>
              <a:rPr lang="en-US" sz="2400" dirty="0" smtClean="0">
                <a:solidFill>
                  <a:prstClr val="black"/>
                </a:solidFill>
              </a:rPr>
              <a:t>Farm-environmental leader one-on-ones</a:t>
            </a:r>
          </a:p>
          <a:p>
            <a:pPr marL="800100" lvl="1" indent="-342900">
              <a:spcBef>
                <a:spcPct val="20000"/>
              </a:spcBef>
              <a:buFont typeface="Courier New" panose="02070309020205020404" pitchFamily="49" charset="0"/>
              <a:buChar char="o"/>
            </a:pPr>
            <a:r>
              <a:rPr lang="en-US" sz="2400" dirty="0" err="1" smtClean="0">
                <a:solidFill>
                  <a:prstClr val="black"/>
                </a:solidFill>
              </a:rPr>
              <a:t>Maryhill</a:t>
            </a:r>
            <a:r>
              <a:rPr lang="en-US" sz="2400" dirty="0" smtClean="0">
                <a:solidFill>
                  <a:prstClr val="black"/>
                </a:solidFill>
              </a:rPr>
              <a:t> Museum example</a:t>
            </a:r>
            <a:endParaRPr lang="en-US" sz="2400" dirty="0">
              <a:solidFill>
                <a:prstClr val="black"/>
              </a:solidFill>
            </a:endParaRPr>
          </a:p>
          <a:p>
            <a:pPr lvl="0">
              <a:spcBef>
                <a:spcPct val="20000"/>
              </a:spcBef>
            </a:pPr>
            <a:endParaRPr lang="en-US" sz="2400" dirty="0">
              <a:solidFill>
                <a:prstClr val="black"/>
              </a:solidFill>
            </a:endParaRPr>
          </a:p>
        </p:txBody>
      </p:sp>
      <p:sp>
        <p:nvSpPr>
          <p:cNvPr id="7" name="Rectangle 6"/>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1789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Documents\Documents\1 - FARMERS &amp; ENVIRONMENTALISTS\Selling my work\Publisher Submissions\Photos for book\B&amp;B photos\14 Florida Green Swamp agricultural land.jpg"/>
          <p:cNvPicPr>
            <a:picLocks noChangeAspect="1" noChangeArrowheads="1"/>
          </p:cNvPicPr>
          <p:nvPr/>
        </p:nvPicPr>
        <p:blipFill rotWithShape="1">
          <a:blip r:embed="rId2">
            <a:extLst>
              <a:ext uri="{28A0092B-C50C-407E-A947-70E740481C1C}">
                <a14:useLocalDpi xmlns:a14="http://schemas.microsoft.com/office/drawing/2010/main" val="0"/>
              </a:ext>
            </a:extLst>
          </a:blip>
          <a:srcRect l="594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477000"/>
            <a:ext cx="2362200" cy="276999"/>
          </a:xfrm>
          <a:prstGeom prst="rect">
            <a:avLst/>
          </a:prstGeom>
        </p:spPr>
        <p:txBody>
          <a:bodyPr wrap="square">
            <a:spAutoFit/>
          </a:bodyPr>
          <a:lstStyle/>
          <a:p>
            <a:r>
              <a:rPr lang="en-US" sz="1200" b="1" dirty="0">
                <a:solidFill>
                  <a:srgbClr val="FFFF00"/>
                </a:solidFill>
              </a:rPr>
              <a:t>Photo courtesy of  </a:t>
            </a:r>
            <a:r>
              <a:rPr lang="en-US" sz="1200" b="1" dirty="0" smtClean="0">
                <a:solidFill>
                  <a:srgbClr val="FFFF00"/>
                </a:solidFill>
              </a:rPr>
              <a:t>Marian Ryan</a:t>
            </a:r>
            <a:endParaRPr lang="en-US" sz="1200" b="1" dirty="0">
              <a:solidFill>
                <a:srgbClr val="FFFF00"/>
              </a:solidFill>
            </a:endParaRPr>
          </a:p>
        </p:txBody>
      </p:sp>
      <p:sp>
        <p:nvSpPr>
          <p:cNvPr id="4" name="TextBox 3"/>
          <p:cNvSpPr txBox="1"/>
          <p:nvPr/>
        </p:nvSpPr>
        <p:spPr>
          <a:xfrm>
            <a:off x="4876800" y="6324600"/>
            <a:ext cx="3962400" cy="369332"/>
          </a:xfrm>
          <a:prstGeom prst="rect">
            <a:avLst/>
          </a:prstGeom>
          <a:noFill/>
        </p:spPr>
        <p:txBody>
          <a:bodyPr wrap="square" rtlCol="0">
            <a:spAutoFit/>
          </a:bodyPr>
          <a:lstStyle/>
          <a:p>
            <a:r>
              <a:rPr lang="en-US" b="1" dirty="0" smtClean="0">
                <a:solidFill>
                  <a:srgbClr val="FFFF00"/>
                </a:solidFill>
              </a:rPr>
              <a:t>Solutions Step 3 – Public Commitment</a:t>
            </a:r>
            <a:endParaRPr lang="en-US" b="1" dirty="0">
              <a:solidFill>
                <a:srgbClr val="FFFF00"/>
              </a:solidFill>
            </a:endParaRPr>
          </a:p>
        </p:txBody>
      </p:sp>
    </p:spTree>
    <p:extLst>
      <p:ext uri="{BB962C8B-B14F-4D97-AF65-F5344CB8AC3E}">
        <p14:creationId xmlns:p14="http://schemas.microsoft.com/office/powerpoint/2010/main" val="518780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Documents\Documents\1 - FARMERS &amp; ENVIRONMENTALISTS\Selling my work\Publisher Submissions\Photos for book\B&amp;B photos\14 Florida Green Swamp agricultural land.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594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0"/>
            <a:ext cx="9144000" cy="2133600"/>
          </a:xfrm>
        </p:spPr>
        <p:txBody>
          <a:bodyPr>
            <a:normAutofit/>
          </a:bodyPr>
          <a:lstStyle/>
          <a:p>
            <a:r>
              <a:rPr lang="en-US" sz="2400" u="sng" dirty="0" smtClean="0"/>
              <a:t>3 steps in a Modest Proposal</a:t>
            </a:r>
            <a:r>
              <a:rPr lang="en-US" sz="2400" dirty="0" smtClean="0"/>
              <a:t>:</a:t>
            </a:r>
            <a:br>
              <a:rPr lang="en-US" sz="2400" dirty="0" smtClean="0"/>
            </a:br>
            <a:r>
              <a:rPr lang="en-US" sz="4000" dirty="0" smtClean="0"/>
              <a:t>Step 3 - Public Commitment to</a:t>
            </a:r>
            <a:br>
              <a:rPr lang="en-US" sz="4000" dirty="0" smtClean="0"/>
            </a:br>
            <a:r>
              <a:rPr lang="en-US" sz="4000" dirty="0" smtClean="0"/>
              <a:t>Collaborative Forums</a:t>
            </a:r>
            <a:endParaRPr lang="en-US" sz="4000" dirty="0"/>
          </a:p>
        </p:txBody>
      </p:sp>
      <p:sp>
        <p:nvSpPr>
          <p:cNvPr id="4" name="Content Placeholder 2"/>
          <p:cNvSpPr>
            <a:spLocks noGrp="1"/>
          </p:cNvSpPr>
          <p:nvPr>
            <p:ph idx="1"/>
          </p:nvPr>
        </p:nvSpPr>
        <p:spPr>
          <a:xfrm>
            <a:off x="114300" y="1981200"/>
            <a:ext cx="8915400" cy="1233055"/>
          </a:xfrm>
        </p:spPr>
        <p:txBody>
          <a:bodyPr>
            <a:noAutofit/>
          </a:bodyPr>
          <a:lstStyle/>
          <a:p>
            <a:r>
              <a:rPr lang="en-US" dirty="0" smtClean="0"/>
              <a:t>Public agencies and officials support collaborative outcomes on key issues:</a:t>
            </a:r>
          </a:p>
        </p:txBody>
      </p:sp>
      <p:sp>
        <p:nvSpPr>
          <p:cNvPr id="5" name="Rectangle 4"/>
          <p:cNvSpPr/>
          <p:nvPr/>
        </p:nvSpPr>
        <p:spPr>
          <a:xfrm>
            <a:off x="0" y="3339810"/>
            <a:ext cx="9206345" cy="2603790"/>
          </a:xfrm>
          <a:prstGeom prst="rect">
            <a:avLst/>
          </a:prstGeom>
        </p:spPr>
        <p:txBody>
          <a:bodyPr wrap="square">
            <a:spAutoFit/>
          </a:bodyPr>
          <a:lstStyle/>
          <a:p>
            <a:pPr marL="800100" lvl="1" indent="-342900">
              <a:spcBef>
                <a:spcPct val="20000"/>
              </a:spcBef>
              <a:buFont typeface="Courier New" panose="02070309020205020404" pitchFamily="49" charset="0"/>
              <a:buChar char="o"/>
            </a:pPr>
            <a:r>
              <a:rPr lang="en-US" sz="2400" dirty="0" smtClean="0">
                <a:solidFill>
                  <a:prstClr val="black"/>
                </a:solidFill>
              </a:rPr>
              <a:t>Commitment by government to fund and support programs on which agreement can be reached</a:t>
            </a:r>
          </a:p>
          <a:p>
            <a:pPr marL="800100" lvl="1" indent="-342900">
              <a:spcBef>
                <a:spcPct val="20000"/>
              </a:spcBef>
              <a:buFont typeface="Courier New" panose="02070309020205020404" pitchFamily="49" charset="0"/>
              <a:buChar char="o"/>
            </a:pPr>
            <a:r>
              <a:rPr lang="en-US" sz="2400" dirty="0" smtClean="0">
                <a:solidFill>
                  <a:prstClr val="black"/>
                </a:solidFill>
              </a:rPr>
              <a:t>Financial and other support for the process through to conclusion</a:t>
            </a:r>
          </a:p>
          <a:p>
            <a:pPr marL="800100" lvl="1" indent="-342900">
              <a:spcBef>
                <a:spcPct val="20000"/>
              </a:spcBef>
              <a:buFont typeface="Courier New" panose="02070309020205020404" pitchFamily="49" charset="0"/>
              <a:buChar char="o"/>
            </a:pPr>
            <a:r>
              <a:rPr lang="en-US" sz="2400" dirty="0" smtClean="0">
                <a:solidFill>
                  <a:prstClr val="black"/>
                </a:solidFill>
              </a:rPr>
              <a:t>Establish clear purposes and goals</a:t>
            </a:r>
            <a:endParaRPr lang="en-US" sz="2400" dirty="0">
              <a:solidFill>
                <a:prstClr val="black"/>
              </a:solidFill>
            </a:endParaRPr>
          </a:p>
          <a:p>
            <a:pPr marL="800100" lvl="1" indent="-342900">
              <a:spcBef>
                <a:spcPct val="20000"/>
              </a:spcBef>
              <a:buFont typeface="Courier New" panose="02070309020205020404" pitchFamily="49" charset="0"/>
              <a:buChar char="o"/>
            </a:pPr>
            <a:r>
              <a:rPr lang="en-US" sz="2400" dirty="0" smtClean="0">
                <a:solidFill>
                  <a:prstClr val="black"/>
                </a:solidFill>
              </a:rPr>
              <a:t>Enlist commitments by participants</a:t>
            </a:r>
            <a:endParaRPr lang="en-US" sz="2400" dirty="0">
              <a:solidFill>
                <a:prstClr val="black"/>
              </a:solidFill>
            </a:endParaRPr>
          </a:p>
          <a:p>
            <a:pPr>
              <a:spcBef>
                <a:spcPct val="20000"/>
              </a:spcBef>
            </a:pPr>
            <a:endParaRPr lang="en-US" sz="2400" dirty="0">
              <a:solidFill>
                <a:prstClr val="black"/>
              </a:solidFill>
            </a:endParaRPr>
          </a:p>
        </p:txBody>
      </p:sp>
      <p:sp>
        <p:nvSpPr>
          <p:cNvPr id="6" name="Rectangle 5"/>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385165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pic>
        <p:nvPicPr>
          <p:cNvPr id="7" name="Picture 5" descr="New homes replace farmland in Dallas County, Iowa, as suburbs of Clive and Waukee grow on the west side of Des Moine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9963" y="0"/>
            <a:ext cx="9173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13855" y="34636"/>
            <a:ext cx="6205130" cy="651164"/>
          </a:xfrm>
        </p:spPr>
        <p:txBody>
          <a:bodyPr>
            <a:noAutofit/>
          </a:bodyPr>
          <a:lstStyle/>
          <a:p>
            <a:pPr marL="0" indent="0">
              <a:buNone/>
            </a:pPr>
            <a:r>
              <a:rPr lang="en-US" sz="2800" u="sng" dirty="0" smtClean="0"/>
              <a:t>Two Visions of the Future</a:t>
            </a:r>
            <a:r>
              <a:rPr lang="en-US" dirty="0" smtClean="0"/>
              <a:t>:</a:t>
            </a:r>
          </a:p>
          <a:p>
            <a:pPr marL="0" indent="0">
              <a:buNone/>
            </a:pPr>
            <a:endParaRPr lang="en-US" dirty="0" smtClean="0"/>
          </a:p>
        </p:txBody>
      </p:sp>
      <p:sp>
        <p:nvSpPr>
          <p:cNvPr id="6" name="TextBox 5"/>
          <p:cNvSpPr txBox="1"/>
          <p:nvPr/>
        </p:nvSpPr>
        <p:spPr>
          <a:xfrm>
            <a:off x="152400" y="990600"/>
            <a:ext cx="8763000" cy="1200329"/>
          </a:xfrm>
          <a:prstGeom prst="rect">
            <a:avLst/>
          </a:prstGeom>
          <a:noFill/>
        </p:spPr>
        <p:txBody>
          <a:bodyPr wrap="square" rtlCol="0">
            <a:spAutoFit/>
          </a:bodyPr>
          <a:lstStyle/>
          <a:p>
            <a:pPr algn="ctr"/>
            <a:r>
              <a:rPr lang="en-US" sz="3200" u="sng" dirty="0" smtClean="0"/>
              <a:t>Vision One</a:t>
            </a:r>
            <a:r>
              <a:rPr lang="en-US" sz="3200" dirty="0" smtClean="0"/>
              <a:t>: </a:t>
            </a:r>
          </a:p>
          <a:p>
            <a:pPr algn="ctr"/>
            <a:r>
              <a:rPr lang="en-US" dirty="0" smtClean="0"/>
              <a:t> </a:t>
            </a:r>
            <a:r>
              <a:rPr lang="en-US" sz="4000" b="1" dirty="0" smtClean="0"/>
              <a:t>Farms and the Environment are Dying</a:t>
            </a:r>
            <a:endParaRPr lang="en-US" sz="4000" b="1" dirty="0"/>
          </a:p>
        </p:txBody>
      </p:sp>
      <p:sp>
        <p:nvSpPr>
          <p:cNvPr id="3" name="Rectangle 2"/>
          <p:cNvSpPr/>
          <p:nvPr/>
        </p:nvSpPr>
        <p:spPr>
          <a:xfrm>
            <a:off x="175518" y="2842230"/>
            <a:ext cx="8968482" cy="2554545"/>
          </a:xfrm>
          <a:prstGeom prst="rect">
            <a:avLst/>
          </a:prstGeom>
        </p:spPr>
        <p:txBody>
          <a:bodyPr wrap="square">
            <a:spAutoFit/>
          </a:bodyPr>
          <a:lstStyle/>
          <a:p>
            <a:r>
              <a:rPr lang="en-US" sz="3200" b="1" u="sng" dirty="0"/>
              <a:t>The perspective</a:t>
            </a:r>
            <a:r>
              <a:rPr lang="en-US" sz="3200" b="1" dirty="0"/>
              <a:t>: </a:t>
            </a:r>
            <a:endParaRPr lang="en-US" sz="3200" b="1" dirty="0" smtClean="0"/>
          </a:p>
          <a:p>
            <a:pPr marL="457200" indent="-457200">
              <a:buFont typeface="Arial" panose="020B0604020202020204" pitchFamily="34" charset="0"/>
              <a:buChar char="•"/>
            </a:pPr>
            <a:r>
              <a:rPr lang="en-US" sz="3200" dirty="0" smtClean="0"/>
              <a:t>Farms </a:t>
            </a:r>
            <a:r>
              <a:rPr lang="en-US" sz="3200" dirty="0"/>
              <a:t>are a temporary or tolerated land use awaiting future development.  </a:t>
            </a:r>
            <a:endParaRPr lang="en-US" sz="3200" dirty="0" smtClean="0"/>
          </a:p>
          <a:p>
            <a:pPr marL="457200" indent="-457200">
              <a:buFont typeface="Arial" panose="020B0604020202020204" pitchFamily="34" charset="0"/>
              <a:buChar char="•"/>
            </a:pPr>
            <a:r>
              <a:rPr lang="en-US" sz="3200" dirty="0" smtClean="0"/>
              <a:t>The </a:t>
            </a:r>
            <a:r>
              <a:rPr lang="en-US" sz="3200" dirty="0"/>
              <a:t>environment is a problem </a:t>
            </a:r>
            <a:r>
              <a:rPr lang="en-US" sz="3200" dirty="0" smtClean="0"/>
              <a:t>to leave for our </a:t>
            </a:r>
            <a:r>
              <a:rPr lang="en-US" sz="3200" dirty="0"/>
              <a:t>children</a:t>
            </a:r>
            <a:r>
              <a:rPr lang="en-US" sz="3200" b="1" dirty="0"/>
              <a:t>.</a:t>
            </a:r>
          </a:p>
        </p:txBody>
      </p:sp>
      <p:sp>
        <p:nvSpPr>
          <p:cNvPr id="8" name="Rectangle 7"/>
          <p:cNvSpPr/>
          <p:nvPr/>
        </p:nvSpPr>
        <p:spPr>
          <a:xfrm>
            <a:off x="6553200" y="60960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1700001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pic>
        <p:nvPicPr>
          <p:cNvPr id="7" name="Picture 5" descr="New homes replace farmland in Dallas County, Iowa, as suburbs of Clive and Waukee grow on the west side of Des Moine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9963" y="0"/>
            <a:ext cx="9173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964" y="2230582"/>
            <a:ext cx="9173963" cy="3970318"/>
          </a:xfrm>
          <a:prstGeom prst="rect">
            <a:avLst/>
          </a:prstGeom>
          <a:noFill/>
        </p:spPr>
        <p:txBody>
          <a:bodyPr wrap="square" rtlCol="0">
            <a:spAutoFit/>
          </a:bodyPr>
          <a:lstStyle/>
          <a:p>
            <a:r>
              <a:rPr lang="en-US" sz="2800" b="1" u="sng" dirty="0"/>
              <a:t>The consequences</a:t>
            </a:r>
            <a:r>
              <a:rPr lang="en-US" sz="2800" b="1" dirty="0"/>
              <a:t>:  </a:t>
            </a:r>
          </a:p>
          <a:p>
            <a:pPr marL="914400" lvl="1" indent="-457200">
              <a:buFont typeface="Arial" panose="020B0604020202020204" pitchFamily="34" charset="0"/>
              <a:buChar char="•"/>
            </a:pPr>
            <a:r>
              <a:rPr lang="en-US" sz="3200" dirty="0"/>
              <a:t>Farmers &amp; Environmentalist continue to fight</a:t>
            </a:r>
          </a:p>
          <a:p>
            <a:pPr marL="914400" lvl="1" indent="-457200">
              <a:buFont typeface="Arial" panose="020B0604020202020204" pitchFamily="34" charset="0"/>
              <a:buChar char="•"/>
            </a:pPr>
            <a:r>
              <a:rPr lang="en-US" sz="3200" dirty="0"/>
              <a:t>Political stalemate continues</a:t>
            </a:r>
          </a:p>
          <a:p>
            <a:pPr marL="914400" lvl="1" indent="-457200">
              <a:buFont typeface="Arial" panose="020B0604020202020204" pitchFamily="34" charset="0"/>
              <a:buChar char="•"/>
            </a:pPr>
            <a:r>
              <a:rPr lang="en-US" sz="3200" dirty="0"/>
              <a:t>No funding for </a:t>
            </a:r>
            <a:r>
              <a:rPr lang="en-US" sz="3200" dirty="0" smtClean="0"/>
              <a:t>incentives–no </a:t>
            </a:r>
            <a:r>
              <a:rPr lang="en-US" sz="3200" dirty="0"/>
              <a:t>action on </a:t>
            </a:r>
            <a:r>
              <a:rPr lang="en-US" sz="3200" dirty="0" smtClean="0"/>
              <a:t>regulation</a:t>
            </a:r>
            <a:endParaRPr lang="en-US" sz="3200" dirty="0"/>
          </a:p>
          <a:p>
            <a:pPr marL="914400" lvl="1" indent="-457200">
              <a:buFont typeface="Arial" panose="020B0604020202020204" pitchFamily="34" charset="0"/>
              <a:buChar char="•"/>
            </a:pPr>
            <a:r>
              <a:rPr lang="en-US" sz="3200" dirty="0"/>
              <a:t>Land use controls </a:t>
            </a:r>
            <a:r>
              <a:rPr lang="en-US" sz="3200" dirty="0" smtClean="0"/>
              <a:t>ineffective–no </a:t>
            </a:r>
            <a:r>
              <a:rPr lang="en-US" sz="3200" dirty="0"/>
              <a:t>funding for PDR</a:t>
            </a:r>
          </a:p>
          <a:p>
            <a:pPr marL="914400" lvl="1" indent="-457200">
              <a:buFont typeface="Arial" panose="020B0604020202020204" pitchFamily="34" charset="0"/>
              <a:buChar char="•"/>
            </a:pPr>
            <a:r>
              <a:rPr lang="en-US" sz="3200" dirty="0"/>
              <a:t>Cities sprawl</a:t>
            </a:r>
          </a:p>
          <a:p>
            <a:pPr marL="914400" lvl="1" indent="-457200">
              <a:buFont typeface="Arial" panose="020B0604020202020204" pitchFamily="34" charset="0"/>
              <a:buChar char="•"/>
            </a:pPr>
            <a:r>
              <a:rPr lang="en-US" sz="3200" dirty="0"/>
              <a:t>The environment degrades</a:t>
            </a:r>
          </a:p>
        </p:txBody>
      </p:sp>
      <p:sp>
        <p:nvSpPr>
          <p:cNvPr id="8" name="TextBox 7"/>
          <p:cNvSpPr txBox="1"/>
          <p:nvPr/>
        </p:nvSpPr>
        <p:spPr>
          <a:xfrm>
            <a:off x="304800" y="886361"/>
            <a:ext cx="8458200" cy="1200329"/>
          </a:xfrm>
          <a:prstGeom prst="rect">
            <a:avLst/>
          </a:prstGeom>
          <a:noFill/>
        </p:spPr>
        <p:txBody>
          <a:bodyPr wrap="square" rtlCol="0">
            <a:spAutoFit/>
          </a:bodyPr>
          <a:lstStyle/>
          <a:p>
            <a:pPr algn="ctr"/>
            <a:r>
              <a:rPr lang="en-US" sz="3200" u="sng" dirty="0" smtClean="0"/>
              <a:t>Vision </a:t>
            </a:r>
            <a:r>
              <a:rPr lang="en-US" sz="3200" u="sng" dirty="0" smtClean="0"/>
              <a:t>One </a:t>
            </a:r>
          </a:p>
          <a:p>
            <a:pPr algn="ctr"/>
            <a:r>
              <a:rPr lang="en-US" sz="4000" b="1" dirty="0" smtClean="0"/>
              <a:t>Farms </a:t>
            </a:r>
            <a:r>
              <a:rPr lang="en-US" sz="4000" b="1" dirty="0" smtClean="0"/>
              <a:t>and the Environment are Dying</a:t>
            </a:r>
            <a:endParaRPr lang="en-US" sz="4000" b="1" dirty="0"/>
          </a:p>
        </p:txBody>
      </p:sp>
      <p:sp>
        <p:nvSpPr>
          <p:cNvPr id="9" name="Rectangle 8"/>
          <p:cNvSpPr/>
          <p:nvPr/>
        </p:nvSpPr>
        <p:spPr>
          <a:xfrm>
            <a:off x="6553200" y="60960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
        <p:nvSpPr>
          <p:cNvPr id="10" name="Content Placeholder 2"/>
          <p:cNvSpPr>
            <a:spLocks noGrp="1"/>
          </p:cNvSpPr>
          <p:nvPr>
            <p:ph idx="1"/>
          </p:nvPr>
        </p:nvSpPr>
        <p:spPr>
          <a:xfrm>
            <a:off x="13855" y="34636"/>
            <a:ext cx="6205130" cy="651164"/>
          </a:xfrm>
        </p:spPr>
        <p:txBody>
          <a:bodyPr>
            <a:noAutofit/>
          </a:bodyPr>
          <a:lstStyle/>
          <a:p>
            <a:pPr marL="0" indent="0">
              <a:buNone/>
            </a:pPr>
            <a:r>
              <a:rPr lang="en-US" sz="2800" u="sng" dirty="0" smtClean="0"/>
              <a:t>Two Visions of the Future</a:t>
            </a:r>
            <a:r>
              <a:rPr lang="en-US" dirty="0" smtClean="0"/>
              <a:t>:</a:t>
            </a:r>
          </a:p>
          <a:p>
            <a:pPr marL="0" indent="0">
              <a:buNone/>
            </a:pPr>
            <a:endParaRPr lang="en-US" dirty="0" smtClean="0"/>
          </a:p>
        </p:txBody>
      </p:sp>
    </p:spTree>
    <p:extLst>
      <p:ext uri="{BB962C8B-B14F-4D97-AF65-F5344CB8AC3E}">
        <p14:creationId xmlns:p14="http://schemas.microsoft.com/office/powerpoint/2010/main" val="3114957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New homes replace farmland in Dallas County, Iowa, as the suburb of Waukee grows on the west side of Des Mo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77000"/>
            <a:ext cx="2142455" cy="276999"/>
          </a:xfrm>
          <a:prstGeom prst="rect">
            <a:avLst/>
          </a:prstGeom>
        </p:spPr>
        <p:txBody>
          <a:bodyPr wrap="square">
            <a:spAutoFit/>
          </a:bodyPr>
          <a:lstStyle/>
          <a:p>
            <a:r>
              <a:rPr lang="en-US" sz="1200" b="1" dirty="0">
                <a:solidFill>
                  <a:srgbClr val="FFFF00"/>
                </a:solidFill>
              </a:rPr>
              <a:t>Photo courtesy of USDA/NRCS</a:t>
            </a:r>
          </a:p>
        </p:txBody>
      </p:sp>
    </p:spTree>
    <p:extLst>
      <p:ext uri="{BB962C8B-B14F-4D97-AF65-F5344CB8AC3E}">
        <p14:creationId xmlns:p14="http://schemas.microsoft.com/office/powerpoint/2010/main" val="1420795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New homes replace farmland in Dallas County, Iowa, as suburbs of Clive and Waukee grow on the west side of Des Moines."/>
          <p:cNvPicPr>
            <a:picLocks noChangeAspect="1" noChangeArrowheads="1"/>
          </p:cNvPicPr>
          <p:nvPr/>
        </p:nvPicPr>
        <p:blipFill rotWithShape="1">
          <a:blip r:embed="rId2">
            <a:extLst>
              <a:ext uri="{28A0092B-C50C-407E-A947-70E740481C1C}">
                <a14:useLocalDpi xmlns:a14="http://schemas.microsoft.com/office/drawing/2010/main" val="0"/>
              </a:ext>
            </a:extLst>
          </a:blip>
          <a:srcRect r="4445"/>
          <a:stretch/>
        </p:blipFill>
        <p:spPr bwMode="auto">
          <a:xfrm>
            <a:off x="-31673" y="0"/>
            <a:ext cx="917567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77000"/>
            <a:ext cx="2142455" cy="276999"/>
          </a:xfrm>
          <a:prstGeom prst="rect">
            <a:avLst/>
          </a:prstGeom>
        </p:spPr>
        <p:txBody>
          <a:bodyPr wrap="square">
            <a:spAutoFit/>
          </a:bodyPr>
          <a:lstStyle/>
          <a:p>
            <a:r>
              <a:rPr lang="en-US" sz="1200" b="1" dirty="0">
                <a:solidFill>
                  <a:srgbClr val="FFFF00"/>
                </a:solidFill>
              </a:rPr>
              <a:t>Photo courtesy of USDA/NRCS</a:t>
            </a:r>
          </a:p>
        </p:txBody>
      </p:sp>
    </p:spTree>
    <p:extLst>
      <p:ext uri="{BB962C8B-B14F-4D97-AF65-F5344CB8AC3E}">
        <p14:creationId xmlns:p14="http://schemas.microsoft.com/office/powerpoint/2010/main" val="3548733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ew homes replace farmland in Dallas County, Iowa, as suburbs of Clive and Waukee grow on the west side of Des Mo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3" y="0"/>
            <a:ext cx="9173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77000"/>
            <a:ext cx="2142455" cy="276999"/>
          </a:xfrm>
          <a:prstGeom prst="rect">
            <a:avLst/>
          </a:prstGeom>
        </p:spPr>
        <p:txBody>
          <a:bodyPr wrap="square">
            <a:spAutoFit/>
          </a:bodyPr>
          <a:lstStyle/>
          <a:p>
            <a:r>
              <a:rPr lang="en-US" sz="1200" b="1" dirty="0">
                <a:solidFill>
                  <a:srgbClr val="FFFF00"/>
                </a:solidFill>
              </a:rPr>
              <a:t>Photo courtesy of USDA/NRCS</a:t>
            </a:r>
          </a:p>
        </p:txBody>
      </p:sp>
    </p:spTree>
    <p:extLst>
      <p:ext uri="{BB962C8B-B14F-4D97-AF65-F5344CB8AC3E}">
        <p14:creationId xmlns:p14="http://schemas.microsoft.com/office/powerpoint/2010/main" val="166836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ontour stripcropping is among the best practices that protects the soil against erosion and helps keep sediment and farm chemicals out of the water in Red Rock Lake in central Iow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477" y="0"/>
            <a:ext cx="91744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855" y="34636"/>
            <a:ext cx="6205130" cy="651164"/>
          </a:xfrm>
        </p:spPr>
        <p:txBody>
          <a:bodyPr>
            <a:noAutofit/>
          </a:bodyPr>
          <a:lstStyle/>
          <a:p>
            <a:pPr marL="0" indent="0">
              <a:buNone/>
            </a:pPr>
            <a:r>
              <a:rPr lang="en-US" sz="2800" u="sng" dirty="0" smtClean="0"/>
              <a:t>Two Visions of the Future</a:t>
            </a:r>
            <a:r>
              <a:rPr lang="en-US" dirty="0" smtClean="0"/>
              <a:t>:</a:t>
            </a:r>
          </a:p>
          <a:p>
            <a:pPr marL="0" indent="0">
              <a:buNone/>
            </a:pPr>
            <a:endParaRPr lang="en-US" dirty="0" smtClean="0"/>
          </a:p>
        </p:txBody>
      </p:sp>
      <p:sp>
        <p:nvSpPr>
          <p:cNvPr id="4" name="Rectangle 3"/>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
        <p:nvSpPr>
          <p:cNvPr id="6" name="TextBox 5"/>
          <p:cNvSpPr txBox="1"/>
          <p:nvPr/>
        </p:nvSpPr>
        <p:spPr>
          <a:xfrm>
            <a:off x="-51259" y="685800"/>
            <a:ext cx="9144000" cy="1200329"/>
          </a:xfrm>
          <a:prstGeom prst="rect">
            <a:avLst/>
          </a:prstGeom>
          <a:noFill/>
        </p:spPr>
        <p:txBody>
          <a:bodyPr wrap="square" rtlCol="0">
            <a:spAutoFit/>
          </a:bodyPr>
          <a:lstStyle/>
          <a:p>
            <a:pPr algn="ctr"/>
            <a:r>
              <a:rPr lang="en-US" sz="3200" u="sng" dirty="0">
                <a:solidFill>
                  <a:prstClr val="black"/>
                </a:solidFill>
              </a:rPr>
              <a:t>Vision </a:t>
            </a:r>
            <a:r>
              <a:rPr lang="en-US" sz="3200" u="sng" dirty="0" smtClean="0">
                <a:solidFill>
                  <a:prstClr val="black"/>
                </a:solidFill>
              </a:rPr>
              <a:t>Two</a:t>
            </a:r>
            <a:r>
              <a:rPr lang="en-US" sz="3200" dirty="0" smtClean="0">
                <a:solidFill>
                  <a:prstClr val="black"/>
                </a:solidFill>
              </a:rPr>
              <a:t>: </a:t>
            </a:r>
            <a:endParaRPr lang="en-US" sz="3200" dirty="0">
              <a:solidFill>
                <a:prstClr val="black"/>
              </a:solidFill>
            </a:endParaRPr>
          </a:p>
          <a:p>
            <a:pPr algn="ctr"/>
            <a:r>
              <a:rPr lang="en-US" dirty="0">
                <a:solidFill>
                  <a:prstClr val="black"/>
                </a:solidFill>
              </a:rPr>
              <a:t> </a:t>
            </a:r>
            <a:r>
              <a:rPr lang="en-US" sz="4000" b="1" dirty="0">
                <a:solidFill>
                  <a:prstClr val="black"/>
                </a:solidFill>
              </a:rPr>
              <a:t>Farms and the Environment are </a:t>
            </a:r>
            <a:r>
              <a:rPr lang="en-US" sz="4000" b="1" dirty="0" smtClean="0">
                <a:solidFill>
                  <a:prstClr val="black"/>
                </a:solidFill>
              </a:rPr>
              <a:t>Sustaining</a:t>
            </a:r>
            <a:endParaRPr lang="en-US" sz="4000" b="1" dirty="0">
              <a:solidFill>
                <a:prstClr val="black"/>
              </a:solidFill>
            </a:endParaRPr>
          </a:p>
        </p:txBody>
      </p:sp>
      <p:sp>
        <p:nvSpPr>
          <p:cNvPr id="2" name="TextBox 1"/>
          <p:cNvSpPr txBox="1"/>
          <p:nvPr/>
        </p:nvSpPr>
        <p:spPr>
          <a:xfrm>
            <a:off x="-37404" y="2743200"/>
            <a:ext cx="9144000" cy="2062103"/>
          </a:xfrm>
          <a:prstGeom prst="rect">
            <a:avLst/>
          </a:prstGeom>
          <a:noFill/>
        </p:spPr>
        <p:txBody>
          <a:bodyPr wrap="square" rtlCol="0">
            <a:spAutoFit/>
          </a:bodyPr>
          <a:lstStyle/>
          <a:p>
            <a:r>
              <a:rPr lang="en-US" sz="3200" b="1" u="sng" dirty="0"/>
              <a:t>The perspective</a:t>
            </a:r>
            <a:r>
              <a:rPr lang="en-US" sz="3200" b="1" dirty="0"/>
              <a:t>: </a:t>
            </a:r>
            <a:endParaRPr lang="en-US" sz="3200" b="1" dirty="0" smtClean="0"/>
          </a:p>
          <a:p>
            <a:pPr marL="457200" indent="-457200">
              <a:buFont typeface="Arial" panose="020B0604020202020204" pitchFamily="34" charset="0"/>
              <a:buChar char="•"/>
            </a:pPr>
            <a:r>
              <a:rPr lang="en-US" sz="3200" dirty="0" smtClean="0"/>
              <a:t>Both </a:t>
            </a:r>
            <a:r>
              <a:rPr lang="en-US" sz="3200" dirty="0"/>
              <a:t>farms and the environment must </a:t>
            </a:r>
            <a:r>
              <a:rPr lang="en-US" sz="3200" dirty="0" smtClean="0"/>
              <a:t>flourish.</a:t>
            </a:r>
          </a:p>
          <a:p>
            <a:pPr marL="457200" indent="-457200">
              <a:buFont typeface="Arial" panose="020B0604020202020204" pitchFamily="34" charset="0"/>
              <a:buChar char="•"/>
            </a:pPr>
            <a:r>
              <a:rPr lang="en-US" sz="3200" dirty="0" smtClean="0"/>
              <a:t>Each </a:t>
            </a:r>
            <a:r>
              <a:rPr lang="en-US" sz="3200" dirty="0"/>
              <a:t>must mutually reinforce the other if either is to </a:t>
            </a:r>
            <a:r>
              <a:rPr lang="en-US" sz="3200" dirty="0" smtClean="0"/>
              <a:t>succeed</a:t>
            </a:r>
            <a:endParaRPr lang="en-US" sz="3200" dirty="0"/>
          </a:p>
        </p:txBody>
      </p:sp>
    </p:spTree>
    <p:extLst>
      <p:ext uri="{BB962C8B-B14F-4D97-AF65-F5344CB8AC3E}">
        <p14:creationId xmlns:p14="http://schemas.microsoft.com/office/powerpoint/2010/main" val="3025132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ontour stripcropping is among the best practices that protects the soil against erosion and helps keep sediment and farm chemicals out of the water in Red Rock Lake in central Iowa."/>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477" y="0"/>
            <a:ext cx="91744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855" y="34636"/>
            <a:ext cx="6205130" cy="651164"/>
          </a:xfrm>
        </p:spPr>
        <p:txBody>
          <a:bodyPr>
            <a:noAutofit/>
          </a:bodyPr>
          <a:lstStyle/>
          <a:p>
            <a:pPr marL="0" indent="0">
              <a:buNone/>
            </a:pPr>
            <a:r>
              <a:rPr lang="en-US" sz="2800" u="sng" dirty="0" smtClean="0"/>
              <a:t>Two Visions of the Future</a:t>
            </a:r>
            <a:r>
              <a:rPr lang="en-US" dirty="0" smtClean="0"/>
              <a:t>:</a:t>
            </a:r>
          </a:p>
          <a:p>
            <a:pPr marL="0" indent="0">
              <a:buNone/>
            </a:pPr>
            <a:endParaRPr lang="en-US" dirty="0" smtClean="0"/>
          </a:p>
        </p:txBody>
      </p:sp>
      <p:sp>
        <p:nvSpPr>
          <p:cNvPr id="4" name="Rectangle 3"/>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
        <p:nvSpPr>
          <p:cNvPr id="6" name="TextBox 5"/>
          <p:cNvSpPr txBox="1"/>
          <p:nvPr/>
        </p:nvSpPr>
        <p:spPr>
          <a:xfrm>
            <a:off x="1" y="685800"/>
            <a:ext cx="9144000" cy="1200329"/>
          </a:xfrm>
          <a:prstGeom prst="rect">
            <a:avLst/>
          </a:prstGeom>
          <a:noFill/>
        </p:spPr>
        <p:txBody>
          <a:bodyPr wrap="square" rtlCol="0">
            <a:spAutoFit/>
          </a:bodyPr>
          <a:lstStyle/>
          <a:p>
            <a:pPr algn="ctr"/>
            <a:r>
              <a:rPr lang="en-US" sz="3200" u="sng" dirty="0">
                <a:solidFill>
                  <a:prstClr val="black"/>
                </a:solidFill>
              </a:rPr>
              <a:t>Vision </a:t>
            </a:r>
            <a:r>
              <a:rPr lang="en-US" sz="3200" u="sng" dirty="0" smtClean="0">
                <a:solidFill>
                  <a:prstClr val="black"/>
                </a:solidFill>
              </a:rPr>
              <a:t>Two</a:t>
            </a:r>
            <a:r>
              <a:rPr lang="en-US" sz="3200" dirty="0" smtClean="0">
                <a:solidFill>
                  <a:prstClr val="black"/>
                </a:solidFill>
              </a:rPr>
              <a:t>: </a:t>
            </a:r>
            <a:endParaRPr lang="en-US" sz="3200" dirty="0">
              <a:solidFill>
                <a:prstClr val="black"/>
              </a:solidFill>
            </a:endParaRPr>
          </a:p>
          <a:p>
            <a:pPr algn="ctr"/>
            <a:r>
              <a:rPr lang="en-US" dirty="0">
                <a:solidFill>
                  <a:prstClr val="black"/>
                </a:solidFill>
              </a:rPr>
              <a:t> </a:t>
            </a:r>
            <a:r>
              <a:rPr lang="en-US" sz="4000" b="1" dirty="0">
                <a:solidFill>
                  <a:prstClr val="black"/>
                </a:solidFill>
              </a:rPr>
              <a:t>Farms and the Environment are </a:t>
            </a:r>
            <a:r>
              <a:rPr lang="en-US" sz="4000" b="1" dirty="0" smtClean="0">
                <a:solidFill>
                  <a:prstClr val="black"/>
                </a:solidFill>
              </a:rPr>
              <a:t>Sustaining</a:t>
            </a:r>
            <a:endParaRPr lang="en-US" sz="4000" b="1" dirty="0">
              <a:solidFill>
                <a:prstClr val="black"/>
              </a:solidFill>
            </a:endParaRPr>
          </a:p>
        </p:txBody>
      </p:sp>
      <p:sp>
        <p:nvSpPr>
          <p:cNvPr id="2" name="TextBox 1"/>
          <p:cNvSpPr txBox="1"/>
          <p:nvPr/>
        </p:nvSpPr>
        <p:spPr>
          <a:xfrm>
            <a:off x="6928" y="1981200"/>
            <a:ext cx="9144000" cy="4031873"/>
          </a:xfrm>
          <a:prstGeom prst="rect">
            <a:avLst/>
          </a:prstGeom>
          <a:noFill/>
        </p:spPr>
        <p:txBody>
          <a:bodyPr wrap="square" rtlCol="0">
            <a:spAutoFit/>
          </a:bodyPr>
          <a:lstStyle/>
          <a:p>
            <a:r>
              <a:rPr lang="en-US" sz="3200" b="1" u="sng" dirty="0"/>
              <a:t>The consequences</a:t>
            </a:r>
            <a:r>
              <a:rPr lang="en-US" sz="3200" b="1" dirty="0"/>
              <a:t>:  </a:t>
            </a:r>
          </a:p>
          <a:p>
            <a:pPr marL="800100" lvl="1" indent="-342900">
              <a:buFont typeface="Arial" panose="020B0604020202020204" pitchFamily="34" charset="0"/>
              <a:buChar char="•"/>
            </a:pPr>
            <a:r>
              <a:rPr lang="en-US" sz="3200" dirty="0">
                <a:solidFill>
                  <a:prstClr val="black"/>
                </a:solidFill>
              </a:rPr>
              <a:t>Farmers &amp; </a:t>
            </a:r>
            <a:r>
              <a:rPr lang="en-US" sz="3200" dirty="0" smtClean="0">
                <a:solidFill>
                  <a:prstClr val="black"/>
                </a:solidFill>
              </a:rPr>
              <a:t>Environmentalists cooperate </a:t>
            </a:r>
          </a:p>
          <a:p>
            <a:pPr marL="800100" lvl="1" indent="-342900">
              <a:buFont typeface="Arial" panose="020B0604020202020204" pitchFamily="34" charset="0"/>
              <a:buChar char="•"/>
            </a:pPr>
            <a:r>
              <a:rPr lang="en-US" sz="3200" dirty="0" smtClean="0">
                <a:solidFill>
                  <a:prstClr val="black"/>
                </a:solidFill>
              </a:rPr>
              <a:t>Environmental </a:t>
            </a:r>
            <a:r>
              <a:rPr lang="en-US" sz="3200" dirty="0">
                <a:solidFill>
                  <a:prstClr val="black"/>
                </a:solidFill>
              </a:rPr>
              <a:t>burdens </a:t>
            </a:r>
            <a:r>
              <a:rPr lang="en-US" sz="3200" dirty="0" smtClean="0">
                <a:solidFill>
                  <a:prstClr val="black"/>
                </a:solidFill>
              </a:rPr>
              <a:t>allocated </a:t>
            </a:r>
            <a:r>
              <a:rPr lang="en-US" sz="3200" dirty="0">
                <a:solidFill>
                  <a:prstClr val="black"/>
                </a:solidFill>
              </a:rPr>
              <a:t>fairly</a:t>
            </a:r>
          </a:p>
          <a:p>
            <a:pPr marL="800100" lvl="1" indent="-342900">
              <a:buFont typeface="Arial" panose="020B0604020202020204" pitchFamily="34" charset="0"/>
              <a:buChar char="•"/>
            </a:pPr>
            <a:r>
              <a:rPr lang="en-US" sz="3200" dirty="0">
                <a:solidFill>
                  <a:prstClr val="black"/>
                </a:solidFill>
              </a:rPr>
              <a:t>Their </a:t>
            </a:r>
            <a:r>
              <a:rPr lang="en-US" sz="3200" dirty="0" smtClean="0">
                <a:solidFill>
                  <a:prstClr val="black"/>
                </a:solidFill>
              </a:rPr>
              <a:t>coalition </a:t>
            </a:r>
            <a:r>
              <a:rPr lang="en-US" sz="3200" dirty="0">
                <a:solidFill>
                  <a:prstClr val="black"/>
                </a:solidFill>
              </a:rPr>
              <a:t>acquires immense political clout</a:t>
            </a:r>
          </a:p>
          <a:p>
            <a:pPr marL="800100" lvl="1" indent="-342900">
              <a:buFont typeface="Arial" panose="020B0604020202020204" pitchFamily="34" charset="0"/>
              <a:buChar char="•"/>
            </a:pPr>
            <a:r>
              <a:rPr lang="en-US" sz="3200" dirty="0">
                <a:solidFill>
                  <a:prstClr val="black"/>
                </a:solidFill>
              </a:rPr>
              <a:t>Public </a:t>
            </a:r>
            <a:r>
              <a:rPr lang="en-US" sz="3200" dirty="0" smtClean="0">
                <a:solidFill>
                  <a:prstClr val="black"/>
                </a:solidFill>
              </a:rPr>
              <a:t>supports both </a:t>
            </a:r>
            <a:r>
              <a:rPr lang="en-US" sz="3200" dirty="0">
                <a:solidFill>
                  <a:prstClr val="black"/>
                </a:solidFill>
              </a:rPr>
              <a:t>farms and the </a:t>
            </a:r>
            <a:r>
              <a:rPr lang="en-US" sz="3200" dirty="0" smtClean="0">
                <a:solidFill>
                  <a:prstClr val="black"/>
                </a:solidFill>
              </a:rPr>
              <a:t>environment</a:t>
            </a:r>
            <a:endParaRPr lang="en-US" sz="3200" dirty="0">
              <a:solidFill>
                <a:prstClr val="black"/>
              </a:solidFill>
            </a:endParaRPr>
          </a:p>
          <a:p>
            <a:pPr marL="800100" lvl="1" indent="-342900">
              <a:buFont typeface="Arial" panose="020B0604020202020204" pitchFamily="34" charset="0"/>
              <a:buChar char="•"/>
            </a:pPr>
            <a:r>
              <a:rPr lang="en-US" sz="3200" dirty="0">
                <a:solidFill>
                  <a:prstClr val="black"/>
                </a:solidFill>
              </a:rPr>
              <a:t>Sprawl </a:t>
            </a:r>
            <a:r>
              <a:rPr lang="en-US" sz="3200" dirty="0" smtClean="0">
                <a:solidFill>
                  <a:prstClr val="black"/>
                </a:solidFill>
              </a:rPr>
              <a:t>controlled, the </a:t>
            </a:r>
            <a:r>
              <a:rPr lang="en-US" sz="3200" dirty="0">
                <a:solidFill>
                  <a:prstClr val="black"/>
                </a:solidFill>
              </a:rPr>
              <a:t>environment improves</a:t>
            </a:r>
          </a:p>
          <a:p>
            <a:pPr marL="800100" lvl="1" indent="-342900">
              <a:buFont typeface="Arial" panose="020B0604020202020204" pitchFamily="34" charset="0"/>
              <a:buChar char="•"/>
            </a:pPr>
            <a:r>
              <a:rPr lang="en-US" sz="3200" dirty="0">
                <a:solidFill>
                  <a:prstClr val="black"/>
                </a:solidFill>
              </a:rPr>
              <a:t>Agriculture is beloved as a model for a </a:t>
            </a:r>
            <a:r>
              <a:rPr lang="en-US" sz="3200" dirty="0" smtClean="0">
                <a:solidFill>
                  <a:prstClr val="black"/>
                </a:solidFill>
              </a:rPr>
              <a:t>green, responsible </a:t>
            </a:r>
            <a:r>
              <a:rPr lang="en-US" sz="3200" dirty="0">
                <a:solidFill>
                  <a:prstClr val="black"/>
                </a:solidFill>
              </a:rPr>
              <a:t>industry</a:t>
            </a:r>
          </a:p>
        </p:txBody>
      </p:sp>
    </p:spTree>
    <p:extLst>
      <p:ext uri="{BB962C8B-B14F-4D97-AF65-F5344CB8AC3E}">
        <p14:creationId xmlns:p14="http://schemas.microsoft.com/office/powerpoint/2010/main" val="966840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wner\Documents\Documents\1 - FARMERS &amp; ENVIRONMENTALISTS\Selling my work\Website\3 - p0000003207.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1219200" y="1981200"/>
            <a:ext cx="6553199" cy="5410200"/>
          </a:xfrm>
        </p:spPr>
        <p:txBody>
          <a:bodyPr>
            <a:noAutofit/>
          </a:bodyPr>
          <a:lstStyle/>
          <a:p>
            <a:r>
              <a:rPr lang="en-US" dirty="0"/>
              <a:t>I</a:t>
            </a:r>
            <a:r>
              <a:rPr lang="en-US" dirty="0" smtClean="0"/>
              <a:t>ncentives could reduce need for regulation</a:t>
            </a:r>
          </a:p>
          <a:p>
            <a:r>
              <a:rPr lang="en-US" dirty="0" smtClean="0"/>
              <a:t>Deny problems</a:t>
            </a:r>
          </a:p>
          <a:p>
            <a:r>
              <a:rPr lang="en-US" dirty="0" smtClean="0"/>
              <a:t>Incentives underfunded</a:t>
            </a:r>
          </a:p>
          <a:p>
            <a:r>
              <a:rPr lang="en-US" dirty="0" smtClean="0"/>
              <a:t>Compromised effectiveness</a:t>
            </a:r>
          </a:p>
          <a:p>
            <a:r>
              <a:rPr lang="en-US" dirty="0"/>
              <a:t>P</a:t>
            </a:r>
            <a:r>
              <a:rPr lang="en-US" dirty="0" smtClean="0"/>
              <a:t>roblems worsen</a:t>
            </a:r>
          </a:p>
          <a:p>
            <a:r>
              <a:rPr lang="en-US" dirty="0" smtClean="0"/>
              <a:t>Drumbeat for regulation grows</a:t>
            </a:r>
          </a:p>
        </p:txBody>
      </p:sp>
      <p:sp>
        <p:nvSpPr>
          <p:cNvPr id="5" name="Title 1"/>
          <p:cNvSpPr>
            <a:spLocks noGrp="1"/>
          </p:cNvSpPr>
          <p:nvPr>
            <p:ph type="title"/>
          </p:nvPr>
        </p:nvSpPr>
        <p:spPr>
          <a:xfrm>
            <a:off x="1600200" y="304800"/>
            <a:ext cx="5486400" cy="1274618"/>
          </a:xfrm>
        </p:spPr>
        <p:txBody>
          <a:bodyPr>
            <a:normAutofit fontScale="90000"/>
          </a:bodyPr>
          <a:lstStyle/>
          <a:p>
            <a:pPr algn="l"/>
            <a:r>
              <a:rPr lang="en-US" sz="4000" dirty="0" smtClean="0"/>
              <a:t>A Paradox – </a:t>
            </a:r>
            <a:br>
              <a:rPr lang="en-US" sz="4000" dirty="0" smtClean="0"/>
            </a:br>
            <a:r>
              <a:rPr lang="en-US" sz="4000" dirty="0"/>
              <a:t> </a:t>
            </a:r>
            <a:r>
              <a:rPr lang="en-US" sz="4000" dirty="0" smtClean="0"/>
              <a:t>             For </a:t>
            </a:r>
            <a:r>
              <a:rPr lang="en-US" sz="4000" u="sng" dirty="0" smtClean="0"/>
              <a:t>Farmers</a:t>
            </a:r>
            <a:endParaRPr lang="en-US" sz="2400" u="sng" dirty="0"/>
          </a:p>
        </p:txBody>
      </p:sp>
      <p:sp>
        <p:nvSpPr>
          <p:cNvPr id="6" name="Rectangle 5"/>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126003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ontour stripcropping is among the best practices that protects the soil against erosion and helps keep sediment and farm chemicals out of the water in Red Rock Lake in central Io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3" y="0"/>
            <a:ext cx="9174478"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477000"/>
            <a:ext cx="2142455" cy="276999"/>
          </a:xfrm>
          <a:prstGeom prst="rect">
            <a:avLst/>
          </a:prstGeom>
        </p:spPr>
        <p:txBody>
          <a:bodyPr wrap="square">
            <a:spAutoFit/>
          </a:bodyPr>
          <a:lstStyle/>
          <a:p>
            <a:r>
              <a:rPr lang="en-US" sz="1200" b="1" dirty="0">
                <a:solidFill>
                  <a:srgbClr val="FFFF00"/>
                </a:solidFill>
              </a:rPr>
              <a:t>Photo courtesy of USDA/NRCS</a:t>
            </a:r>
          </a:p>
        </p:txBody>
      </p:sp>
    </p:spTree>
    <p:extLst>
      <p:ext uri="{BB962C8B-B14F-4D97-AF65-F5344CB8AC3E}">
        <p14:creationId xmlns:p14="http://schemas.microsoft.com/office/powerpoint/2010/main" val="164524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lstStyle/>
          <a:p>
            <a:r>
              <a:rPr lang="en-US" u="sng" dirty="0" smtClean="0"/>
              <a:t>Contact information</a:t>
            </a:r>
            <a:endParaRPr lang="en-US" u="sng" dirty="0"/>
          </a:p>
        </p:txBody>
      </p:sp>
      <p:sp>
        <p:nvSpPr>
          <p:cNvPr id="3" name="Content Placeholder 2"/>
          <p:cNvSpPr>
            <a:spLocks noGrp="1"/>
          </p:cNvSpPr>
          <p:nvPr>
            <p:ph idx="1"/>
          </p:nvPr>
        </p:nvSpPr>
        <p:spPr>
          <a:xfrm>
            <a:off x="2514600" y="1440938"/>
            <a:ext cx="4114800" cy="1676400"/>
          </a:xfrm>
        </p:spPr>
        <p:txBody>
          <a:bodyPr>
            <a:normAutofit/>
          </a:bodyPr>
          <a:lstStyle/>
          <a:p>
            <a:pPr marL="0" indent="0" algn="ctr">
              <a:buNone/>
            </a:pPr>
            <a:r>
              <a:rPr lang="en-US" sz="2800" dirty="0" smtClean="0"/>
              <a:t>Don Stuart</a:t>
            </a:r>
          </a:p>
          <a:p>
            <a:pPr marL="0" indent="0" algn="ctr">
              <a:buNone/>
            </a:pPr>
            <a:r>
              <a:rPr lang="en-US" sz="2000" dirty="0" smtClean="0"/>
              <a:t>Stuart Consulting</a:t>
            </a:r>
          </a:p>
          <a:p>
            <a:pPr marL="0" indent="0" algn="ctr">
              <a:buNone/>
            </a:pPr>
            <a:r>
              <a:rPr lang="en-US" sz="2000" dirty="0" smtClean="0">
                <a:hlinkClick r:id="rId2"/>
              </a:rPr>
              <a:t>www.donstuart.net</a:t>
            </a:r>
            <a:endParaRPr lang="en-US" sz="2000" dirty="0"/>
          </a:p>
          <a:p>
            <a:pPr marL="0" indent="0" algn="ctr">
              <a:buNone/>
            </a:pPr>
            <a:r>
              <a:rPr lang="en-US" sz="2000" dirty="0" smtClean="0">
                <a:hlinkClick r:id="rId3"/>
              </a:rPr>
              <a:t>dondstuart@gmail.com</a:t>
            </a:r>
            <a:r>
              <a:rPr lang="en-US" sz="2000" dirty="0" smtClean="0"/>
              <a:t> </a:t>
            </a:r>
            <a:endParaRPr lang="en-US" sz="2000" dirty="0"/>
          </a:p>
        </p:txBody>
      </p:sp>
      <p:pic>
        <p:nvPicPr>
          <p:cNvPr id="11266" name="Picture 2" descr="C:\Users\Owner\Documents\Documents\1 - FARMERS &amp; ENVIRONMENTALISTS\Selling my work\00 - Media kit materials\Cover for Barnyards and Birkenstocks RGB.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809074"/>
            <a:ext cx="2530852" cy="3796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964" y="3643699"/>
            <a:ext cx="5839691" cy="2400657"/>
          </a:xfrm>
          <a:prstGeom prst="rect">
            <a:avLst/>
          </a:prstGeom>
          <a:noFill/>
        </p:spPr>
        <p:txBody>
          <a:bodyPr wrap="square" rtlCol="0">
            <a:spAutoFit/>
          </a:bodyPr>
          <a:lstStyle/>
          <a:p>
            <a:r>
              <a:rPr lang="en-US" sz="2400" dirty="0" smtClean="0"/>
              <a:t>Now Available from </a:t>
            </a:r>
            <a:r>
              <a:rPr lang="en-US" sz="2400" u="sng" dirty="0" smtClean="0"/>
              <a:t>Washington State University Press </a:t>
            </a:r>
            <a:r>
              <a:rPr lang="en-US" sz="2400" dirty="0" smtClean="0"/>
              <a:t>and other booksellers: </a:t>
            </a:r>
            <a:r>
              <a:rPr lang="en-US" sz="2600" b="1" u="sng" dirty="0" smtClean="0"/>
              <a:t>Barnyards and Birkenstocks:  Why Farmers and Environmentalists Need Each Other</a:t>
            </a:r>
            <a:r>
              <a:rPr lang="en-US" sz="2400" dirty="0" smtClean="0"/>
              <a:t> by Don Stuart.</a:t>
            </a:r>
            <a:endParaRPr lang="en-US" sz="2400" u="sng" dirty="0" smtClean="0"/>
          </a:p>
          <a:p>
            <a:endParaRPr lang="en-US" sz="2400" dirty="0"/>
          </a:p>
        </p:txBody>
      </p:sp>
    </p:spTree>
    <p:extLst>
      <p:ext uri="{BB962C8B-B14F-4D97-AF65-F5344CB8AC3E}">
        <p14:creationId xmlns:p14="http://schemas.microsoft.com/office/powerpoint/2010/main" val="1096608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cuments\Documents\1 - FARMERS &amp; ENVIRONMENTALISTS\00 - The Current Presentation\NRCSSD91002.jpg"/>
          <p:cNvPicPr>
            <a:picLocks noChangeAspect="1" noChangeArrowheads="1"/>
          </p:cNvPicPr>
          <p:nvPr/>
        </p:nvPicPr>
        <p:blipFill rotWithShape="1">
          <a:blip r:embed="rId2">
            <a:extLst>
              <a:ext uri="{28A0092B-C50C-407E-A947-70E740481C1C}">
                <a14:useLocalDpi xmlns:a14="http://schemas.microsoft.com/office/drawing/2010/main" val="0"/>
              </a:ext>
            </a:extLst>
          </a:blip>
          <a:srcRect t="402" r="5073"/>
          <a:stretch/>
        </p:blipFill>
        <p:spPr bwMode="auto">
          <a:xfrm>
            <a:off x="-6927" y="0"/>
            <a:ext cx="9150927"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6452198"/>
            <a:ext cx="3200400" cy="276999"/>
          </a:xfrm>
          <a:prstGeom prst="rect">
            <a:avLst/>
          </a:prstGeom>
          <a:noFill/>
        </p:spPr>
        <p:txBody>
          <a:bodyPr wrap="square" rtlCol="0">
            <a:spAutoFit/>
          </a:bodyPr>
          <a:lstStyle/>
          <a:p>
            <a:r>
              <a:rPr lang="en-US" sz="1200" b="1" dirty="0"/>
              <a:t>Photo courtesy of USDA/NRCS</a:t>
            </a:r>
          </a:p>
        </p:txBody>
      </p:sp>
      <p:sp>
        <p:nvSpPr>
          <p:cNvPr id="4" name="TextBox 3"/>
          <p:cNvSpPr txBox="1"/>
          <p:nvPr/>
        </p:nvSpPr>
        <p:spPr>
          <a:xfrm>
            <a:off x="5334000" y="6324600"/>
            <a:ext cx="3505200" cy="369332"/>
          </a:xfrm>
          <a:prstGeom prst="rect">
            <a:avLst/>
          </a:prstGeom>
          <a:noFill/>
        </p:spPr>
        <p:txBody>
          <a:bodyPr wrap="square" rtlCol="0">
            <a:spAutoFit/>
          </a:bodyPr>
          <a:lstStyle/>
          <a:p>
            <a:r>
              <a:rPr lang="en-US" b="1" dirty="0" smtClean="0"/>
              <a:t>A Paradox for Environmentalists</a:t>
            </a:r>
            <a:endParaRPr lang="en-US" b="1" dirty="0"/>
          </a:p>
        </p:txBody>
      </p:sp>
    </p:spTree>
    <p:extLst>
      <p:ext uri="{BB962C8B-B14F-4D97-AF65-F5344CB8AC3E}">
        <p14:creationId xmlns:p14="http://schemas.microsoft.com/office/powerpoint/2010/main" val="3542040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wner\Documents\Documents\1 - FARMERS &amp; ENVIRONMENTALISTS\00 - The Current Presentation\NRCSSD91002.jpg"/>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402" r="5073"/>
          <a:stretch/>
        </p:blipFill>
        <p:spPr bwMode="auto">
          <a:xfrm>
            <a:off x="-6927" y="0"/>
            <a:ext cx="9150927"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757239" y="152400"/>
            <a:ext cx="5821980" cy="1579418"/>
          </a:xfrm>
        </p:spPr>
        <p:txBody>
          <a:bodyPr>
            <a:noAutofit/>
          </a:bodyPr>
          <a:lstStyle/>
          <a:p>
            <a:pPr algn="l"/>
            <a:r>
              <a:rPr lang="en-US" sz="4000" dirty="0" smtClean="0"/>
              <a:t>A Paradox – </a:t>
            </a:r>
            <a:br>
              <a:rPr lang="en-US" sz="4000" dirty="0" smtClean="0"/>
            </a:br>
            <a:r>
              <a:rPr lang="en-US" sz="4000" dirty="0" smtClean="0"/>
              <a:t>          For </a:t>
            </a:r>
            <a:r>
              <a:rPr lang="en-US" sz="4000" u="sng" dirty="0" smtClean="0"/>
              <a:t>Environmentalists</a:t>
            </a:r>
            <a:endParaRPr lang="en-US" sz="4000" u="sng" dirty="0"/>
          </a:p>
        </p:txBody>
      </p:sp>
      <p:sp>
        <p:nvSpPr>
          <p:cNvPr id="4" name="Content Placeholder 2"/>
          <p:cNvSpPr>
            <a:spLocks noGrp="1"/>
          </p:cNvSpPr>
          <p:nvPr>
            <p:ph idx="1"/>
          </p:nvPr>
        </p:nvSpPr>
        <p:spPr>
          <a:xfrm>
            <a:off x="1391629" y="2209800"/>
            <a:ext cx="6553200" cy="4156364"/>
          </a:xfrm>
        </p:spPr>
        <p:txBody>
          <a:bodyPr>
            <a:noAutofit/>
          </a:bodyPr>
          <a:lstStyle/>
          <a:p>
            <a:r>
              <a:rPr lang="en-US" dirty="0" smtClean="0"/>
              <a:t>Regulations can accelerate farm loss </a:t>
            </a:r>
          </a:p>
          <a:p>
            <a:pPr lvl="1"/>
            <a:r>
              <a:rPr lang="en-US" dirty="0" smtClean="0"/>
              <a:t>Harmful development</a:t>
            </a:r>
          </a:p>
          <a:p>
            <a:pPr lvl="1"/>
            <a:r>
              <a:rPr lang="en-US" dirty="0" smtClean="0"/>
              <a:t>Lost mitigation and lift</a:t>
            </a:r>
          </a:p>
          <a:p>
            <a:r>
              <a:rPr lang="en-US" dirty="0" smtClean="0"/>
              <a:t>Cannot acknowledge alternative solutions</a:t>
            </a:r>
          </a:p>
          <a:p>
            <a:r>
              <a:rPr lang="en-US" dirty="0" smtClean="0"/>
              <a:t>Regulations victim of stalemate</a:t>
            </a:r>
          </a:p>
          <a:p>
            <a:r>
              <a:rPr lang="en-US" dirty="0" smtClean="0"/>
              <a:t>Problems worsen</a:t>
            </a:r>
          </a:p>
        </p:txBody>
      </p:sp>
      <p:sp>
        <p:nvSpPr>
          <p:cNvPr id="5" name="Rectangle 4"/>
          <p:cNvSpPr/>
          <p:nvPr/>
        </p:nvSpPr>
        <p:spPr>
          <a:xfrm>
            <a:off x="6400800" y="5943600"/>
            <a:ext cx="2514600" cy="769441"/>
          </a:xfrm>
          <a:prstGeom prst="rect">
            <a:avLst/>
          </a:prstGeom>
        </p:spPr>
        <p:txBody>
          <a:bodyPr wrap="square">
            <a:spAutoFit/>
          </a:bodyPr>
          <a:lstStyle/>
          <a:p>
            <a:r>
              <a:rPr lang="en-US" sz="2400" b="1" dirty="0">
                <a:solidFill>
                  <a:prstClr val="black"/>
                </a:solidFill>
              </a:rPr>
              <a:t>Don Stuart</a:t>
            </a:r>
          </a:p>
          <a:p>
            <a:r>
              <a:rPr lang="en-US" sz="2000" b="1" dirty="0">
                <a:solidFill>
                  <a:prstClr val="black"/>
                </a:solidFill>
              </a:rPr>
              <a:t>www.donstuart.net</a:t>
            </a:r>
          </a:p>
        </p:txBody>
      </p:sp>
    </p:spTree>
    <p:extLst>
      <p:ext uri="{BB962C8B-B14F-4D97-AF65-F5344CB8AC3E}">
        <p14:creationId xmlns:p14="http://schemas.microsoft.com/office/powerpoint/2010/main" val="326377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Documents\Documents\1 - FARMERS &amp; ENVIRONMENTALISTS\Selling my work\Website\7 - NRCSIA996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6362"/>
          <a:stretch/>
        </p:blipFill>
        <p:spPr bwMode="auto">
          <a:xfrm>
            <a:off x="0" y="-228599"/>
            <a:ext cx="9685020" cy="708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467589"/>
            <a:ext cx="3200400" cy="276999"/>
          </a:xfrm>
          <a:prstGeom prst="rect">
            <a:avLst/>
          </a:prstGeom>
          <a:noFill/>
        </p:spPr>
        <p:txBody>
          <a:bodyPr wrap="square" rtlCol="0">
            <a:spAutoFit/>
          </a:bodyPr>
          <a:lstStyle/>
          <a:p>
            <a:r>
              <a:rPr lang="en-US" sz="1200" b="1" dirty="0">
                <a:solidFill>
                  <a:srgbClr val="FFFF00"/>
                </a:solidFill>
              </a:rPr>
              <a:t>Photo courtesy of USDA/NRCS</a:t>
            </a:r>
          </a:p>
        </p:txBody>
      </p:sp>
      <p:sp>
        <p:nvSpPr>
          <p:cNvPr id="5" name="TextBox 4"/>
          <p:cNvSpPr txBox="1"/>
          <p:nvPr/>
        </p:nvSpPr>
        <p:spPr>
          <a:xfrm>
            <a:off x="7391400" y="6375256"/>
            <a:ext cx="1752600" cy="369332"/>
          </a:xfrm>
          <a:prstGeom prst="rect">
            <a:avLst/>
          </a:prstGeom>
          <a:noFill/>
        </p:spPr>
        <p:txBody>
          <a:bodyPr wrap="square" rtlCol="0">
            <a:spAutoFit/>
          </a:bodyPr>
          <a:lstStyle/>
          <a:p>
            <a:r>
              <a:rPr lang="en-US" b="1" dirty="0" smtClean="0">
                <a:solidFill>
                  <a:srgbClr val="FFFF00"/>
                </a:solidFill>
              </a:rPr>
              <a:t>Overview</a:t>
            </a:r>
            <a:endParaRPr lang="en-US" b="1" dirty="0">
              <a:solidFill>
                <a:srgbClr val="FFFF00"/>
              </a:solidFill>
            </a:endParaRPr>
          </a:p>
        </p:txBody>
      </p:sp>
    </p:spTree>
    <p:extLst>
      <p:ext uri="{BB962C8B-B14F-4D97-AF65-F5344CB8AC3E}">
        <p14:creationId xmlns:p14="http://schemas.microsoft.com/office/powerpoint/2010/main" val="2260714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Owner\Documents\Documents\1 - FARMERS &amp; ENVIRONMENTALISTS\Selling my work\Website\7 - NRCSIA99642.jpg"/>
          <p:cNvPicPr>
            <a:picLocks noChangeAspect="1" noChangeArrowheads="1"/>
          </p:cNvPicPr>
          <p:nvPr/>
        </p:nvPicPr>
        <p:blipFill rotWithShape="1">
          <a:blip r:embed="rId2" cstate="print">
            <a:lum bright="70000" contrast="-70000"/>
            <a:extLst>
              <a:ext uri="{28A0092B-C50C-407E-A947-70E740481C1C}">
                <a14:useLocalDpi xmlns:a14="http://schemas.microsoft.com/office/drawing/2010/main" val="0"/>
              </a:ext>
            </a:extLst>
          </a:blip>
          <a:srcRect b="36362"/>
          <a:stretch/>
        </p:blipFill>
        <p:spPr bwMode="auto">
          <a:xfrm>
            <a:off x="0" y="-228599"/>
            <a:ext cx="9685020" cy="708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2438400" y="990600"/>
            <a:ext cx="3886200" cy="1143000"/>
          </a:xfrm>
        </p:spPr>
        <p:txBody>
          <a:bodyPr>
            <a:normAutofit/>
          </a:bodyPr>
          <a:lstStyle/>
          <a:p>
            <a:r>
              <a:rPr lang="en-US" sz="4000" u="sng" dirty="0" smtClean="0"/>
              <a:t>Overview</a:t>
            </a:r>
            <a:endParaRPr lang="en-US" sz="4000" u="sng" dirty="0"/>
          </a:p>
        </p:txBody>
      </p:sp>
      <p:sp>
        <p:nvSpPr>
          <p:cNvPr id="4" name="Content Placeholder 2"/>
          <p:cNvSpPr>
            <a:spLocks noGrp="1"/>
          </p:cNvSpPr>
          <p:nvPr>
            <p:ph idx="1"/>
          </p:nvPr>
        </p:nvSpPr>
        <p:spPr>
          <a:xfrm>
            <a:off x="838200" y="2362200"/>
            <a:ext cx="7467600" cy="2590800"/>
          </a:xfrm>
        </p:spPr>
        <p:txBody>
          <a:bodyPr>
            <a:normAutofit/>
          </a:bodyPr>
          <a:lstStyle/>
          <a:p>
            <a:r>
              <a:rPr lang="en-US" dirty="0" smtClean="0"/>
              <a:t>Building blocks in the Case for Cooperation</a:t>
            </a:r>
          </a:p>
          <a:p>
            <a:r>
              <a:rPr lang="en-US" dirty="0" smtClean="0"/>
              <a:t>3 Steps in a Modest Proposal</a:t>
            </a:r>
          </a:p>
          <a:p>
            <a:r>
              <a:rPr lang="en-US" dirty="0" smtClean="0"/>
              <a:t>Two Visions of the Future</a:t>
            </a:r>
            <a:endParaRPr lang="en-US" dirty="0"/>
          </a:p>
        </p:txBody>
      </p:sp>
      <p:sp>
        <p:nvSpPr>
          <p:cNvPr id="6" name="TextBox 5"/>
          <p:cNvSpPr txBox="1"/>
          <p:nvPr/>
        </p:nvSpPr>
        <p:spPr>
          <a:xfrm>
            <a:off x="6400800" y="5867400"/>
            <a:ext cx="2514600" cy="769441"/>
          </a:xfrm>
          <a:prstGeom prst="rect">
            <a:avLst/>
          </a:prstGeom>
          <a:noFill/>
        </p:spPr>
        <p:txBody>
          <a:bodyPr wrap="square" rtlCol="0">
            <a:spAutoFit/>
          </a:bodyPr>
          <a:lstStyle/>
          <a:p>
            <a:r>
              <a:rPr lang="en-US" sz="2400" b="1" dirty="0" smtClean="0"/>
              <a:t>Don Stuart</a:t>
            </a:r>
          </a:p>
          <a:p>
            <a:r>
              <a:rPr lang="en-US" sz="2000" b="1" dirty="0" smtClean="0"/>
              <a:t>www.donstuart.net</a:t>
            </a:r>
          </a:p>
        </p:txBody>
      </p:sp>
    </p:spTree>
    <p:extLst>
      <p:ext uri="{BB962C8B-B14F-4D97-AF65-F5344CB8AC3E}">
        <p14:creationId xmlns:p14="http://schemas.microsoft.com/office/powerpoint/2010/main" val="407332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Documents\Documents\1 - FARMERS &amp; ENVIRONMENTALISTS\Selling my work\Website\2 - p07729324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t="15369" r="-1010"/>
          <a:stretch/>
        </p:blipFill>
        <p:spPr bwMode="auto">
          <a:xfrm>
            <a:off x="0" y="0"/>
            <a:ext cx="9254836" cy="69422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6475845"/>
            <a:ext cx="3200400" cy="276999"/>
          </a:xfrm>
          <a:prstGeom prst="rect">
            <a:avLst/>
          </a:prstGeom>
          <a:noFill/>
        </p:spPr>
        <p:txBody>
          <a:bodyPr wrap="square" rtlCol="0">
            <a:spAutoFit/>
          </a:bodyPr>
          <a:lstStyle/>
          <a:p>
            <a:r>
              <a:rPr lang="en-US" sz="1200" b="1" dirty="0" smtClean="0">
                <a:solidFill>
                  <a:srgbClr val="FFFF00"/>
                </a:solidFill>
              </a:rPr>
              <a:t>Photo courtesy of USDA/NRCS</a:t>
            </a:r>
            <a:endParaRPr lang="en-US" sz="1200" b="1" dirty="0">
              <a:solidFill>
                <a:srgbClr val="FFFF00"/>
              </a:solidFill>
            </a:endParaRPr>
          </a:p>
        </p:txBody>
      </p:sp>
      <p:sp>
        <p:nvSpPr>
          <p:cNvPr id="4" name="TextBox 3"/>
          <p:cNvSpPr txBox="1"/>
          <p:nvPr/>
        </p:nvSpPr>
        <p:spPr>
          <a:xfrm>
            <a:off x="5715000" y="6324600"/>
            <a:ext cx="3048000" cy="369332"/>
          </a:xfrm>
          <a:prstGeom prst="rect">
            <a:avLst/>
          </a:prstGeom>
          <a:noFill/>
        </p:spPr>
        <p:txBody>
          <a:bodyPr wrap="square" rtlCol="0">
            <a:spAutoFit/>
          </a:bodyPr>
          <a:lstStyle/>
          <a:p>
            <a:r>
              <a:rPr lang="en-US" b="1" dirty="0" smtClean="0">
                <a:solidFill>
                  <a:srgbClr val="FFFF00"/>
                </a:solidFill>
              </a:rPr>
              <a:t>An Inevitable Relationship</a:t>
            </a:r>
            <a:endParaRPr lang="en-US" b="1" dirty="0">
              <a:solidFill>
                <a:srgbClr val="FFFF00"/>
              </a:solidFill>
            </a:endParaRPr>
          </a:p>
        </p:txBody>
      </p:sp>
    </p:spTree>
    <p:extLst>
      <p:ext uri="{BB962C8B-B14F-4D97-AF65-F5344CB8AC3E}">
        <p14:creationId xmlns:p14="http://schemas.microsoft.com/office/powerpoint/2010/main" val="1283933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1055</Words>
  <Application>Microsoft Office PowerPoint</Application>
  <PresentationFormat>On-screen Show (4:3)</PresentationFormat>
  <Paragraphs>240</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A Paradox –                For Farmers</vt:lpstr>
      <vt:lpstr>PowerPoint Presentation</vt:lpstr>
      <vt:lpstr>A Paradox –            For Environmentalists</vt:lpstr>
      <vt:lpstr>PowerPoint Presentation</vt:lpstr>
      <vt:lpstr>Overview</vt:lpstr>
      <vt:lpstr>PowerPoint Presentation</vt:lpstr>
      <vt:lpstr>The Case for Cooperation: An Inevitable Farmer- Environmentalist Relationship</vt:lpstr>
      <vt:lpstr>PowerPoint Presentation</vt:lpstr>
      <vt:lpstr>PowerPoint Presentation</vt:lpstr>
      <vt:lpstr>PowerPoint Presentation</vt:lpstr>
      <vt:lpstr>The Case for Cooperation: Farm Vulnerability to Regulation</vt:lpstr>
      <vt:lpstr>PowerPoint Presentation</vt:lpstr>
      <vt:lpstr>The Case for Cooperation: When Farms Disappear: Degraded Environment</vt:lpstr>
      <vt:lpstr>PowerPoint Presentation</vt:lpstr>
      <vt:lpstr>The Case for Cooperation: When Farms Disappear: Lost Opportunities for Mitigation and Lift</vt:lpstr>
      <vt:lpstr>PowerPoint Presentation</vt:lpstr>
      <vt:lpstr>The Case for Cooperation: An Impressive Array of Solutions</vt:lpstr>
      <vt:lpstr>PowerPoint Presentation</vt:lpstr>
      <vt:lpstr>The Case for Cooperation: The Role of Fairness</vt:lpstr>
      <vt:lpstr>PowerPoint Presentation</vt:lpstr>
      <vt:lpstr>The Case for Cooperation: Use Every Possible Tool</vt:lpstr>
      <vt:lpstr>PowerPoint Presentation</vt:lpstr>
      <vt:lpstr>What is Possible with Cooperation</vt:lpstr>
      <vt:lpstr>PowerPoint Presentation</vt:lpstr>
      <vt:lpstr>3 steps in a Modest Proposal: Step 1 - Identify Common Ground </vt:lpstr>
      <vt:lpstr>PowerPoint Presentation</vt:lpstr>
      <vt:lpstr>3 steps in a Modest Proposal: Step 2 - Stimulate Interactions</vt:lpstr>
      <vt:lpstr>PowerPoint Presentation</vt:lpstr>
      <vt:lpstr>3 steps in a Modest Proposal: Step 3 - Public Commitment to Collaborative Forums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107</cp:revision>
  <cp:lastPrinted>2014-10-04T23:53:15Z</cp:lastPrinted>
  <dcterms:created xsi:type="dcterms:W3CDTF">2014-10-04T15:58:56Z</dcterms:created>
  <dcterms:modified xsi:type="dcterms:W3CDTF">2015-01-31T17:40:23Z</dcterms:modified>
</cp:coreProperties>
</file>